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40"/>
  </p:notesMasterIdLst>
  <p:sldIdLst>
    <p:sldId id="256" r:id="rId3"/>
    <p:sldId id="257" r:id="rId4"/>
    <p:sldId id="327" r:id="rId5"/>
    <p:sldId id="346" r:id="rId6"/>
    <p:sldId id="347" r:id="rId7"/>
    <p:sldId id="259" r:id="rId8"/>
    <p:sldId id="260" r:id="rId9"/>
    <p:sldId id="262" r:id="rId10"/>
    <p:sldId id="348" r:id="rId11"/>
    <p:sldId id="344" r:id="rId12"/>
    <p:sldId id="373" r:id="rId13"/>
    <p:sldId id="370" r:id="rId14"/>
    <p:sldId id="371" r:id="rId15"/>
    <p:sldId id="375" r:id="rId16"/>
    <p:sldId id="349" r:id="rId17"/>
    <p:sldId id="264" r:id="rId18"/>
    <p:sldId id="361" r:id="rId19"/>
    <p:sldId id="362" r:id="rId20"/>
    <p:sldId id="265" r:id="rId21"/>
    <p:sldId id="266" r:id="rId22"/>
    <p:sldId id="377" r:id="rId23"/>
    <p:sldId id="350" r:id="rId24"/>
    <p:sldId id="305" r:id="rId25"/>
    <p:sldId id="308" r:id="rId26"/>
    <p:sldId id="309" r:id="rId27"/>
    <p:sldId id="306" r:id="rId28"/>
    <p:sldId id="378" r:id="rId29"/>
    <p:sldId id="307" r:id="rId30"/>
    <p:sldId id="351" r:id="rId31"/>
    <p:sldId id="379" r:id="rId32"/>
    <p:sldId id="310" r:id="rId33"/>
    <p:sldId id="381" r:id="rId34"/>
    <p:sldId id="311" r:id="rId35"/>
    <p:sldId id="382" r:id="rId36"/>
    <p:sldId id="330" r:id="rId37"/>
    <p:sldId id="312" r:id="rId38"/>
    <p:sldId id="368" r:id="rId39"/>
  </p:sldIdLst>
  <p:sldSz cx="13004800" cy="9753600"/>
  <p:notesSz cx="6858000" cy="9144000"/>
  <p:embeddedFontLst>
    <p:embeddedFont>
      <p:font typeface="Helvetica Neue" panose="02010600030101010101" charset="-122"/>
      <p:regular r:id="rId41"/>
    </p:embeddedFont>
    <p:embeddedFont>
      <p:font typeface="Arial Narrow" panose="020B0606020202030204" pitchFamily="3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Tahoma" panose="020B0604030504040204" pitchFamily="34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2"/>
    <p:restoredTop sz="80565" autoAdjust="0"/>
  </p:normalViewPr>
  <p:slideViewPr>
    <p:cSldViewPr snapToGrid="0">
      <p:cViewPr varScale="1">
        <p:scale>
          <a:sx n="43" d="100"/>
          <a:sy n="43" d="100"/>
        </p:scale>
        <p:origin x="19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unction_(mathematics)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Shape 2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9" name="Shape 2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sng" strike="noStrike" cap="none" dirty="0">
              <a:solidFill>
                <a:schemeClr val="hlink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  <a:hlinkClick r:id="rId3"/>
            </a:endParaRPr>
          </a:p>
        </p:txBody>
      </p:sp>
      <p:sp>
        <p:nvSpPr>
          <p:cNvPr id="2120" name="Shape 2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17</a:t>
            </a:fld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Shape 2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1" name="Shape 2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Shape 2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3" name="Shape 2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7" name="Shape 2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Shape 2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55" name="Shape 2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Shape 2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Bubble sort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Insertion</a:t>
            </a:r>
          </a:p>
        </p:txBody>
      </p:sp>
      <p:sp>
        <p:nvSpPr>
          <p:cNvPr id="2306" name="Shape 2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Shape 2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0" name="Shape 2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Shape 2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0" name="Shape 2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Shape 2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3" name="Shape 2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Shape 2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96" name="Shape 22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Shape 2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03" name="Shape 2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571500" y="5016500"/>
            <a:ext cx="11861799" cy="4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 rot="5400000">
            <a:off x="4133850" y="1454150"/>
            <a:ext cx="4737100" cy="1186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 rot="5400000">
            <a:off x="6073775" y="3394074"/>
            <a:ext cx="9753599" cy="2965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 rot="5400000">
            <a:off x="66675" y="504824"/>
            <a:ext cx="9753599" cy="8743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65786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3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4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2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 rot="5400000">
            <a:off x="2787650" y="107950"/>
            <a:ext cx="7429500" cy="1186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 rot="5400000">
            <a:off x="6073775" y="3394074"/>
            <a:ext cx="9753599" cy="2965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 rot="5400000">
            <a:off x="66675" y="504824"/>
            <a:ext cx="9753599" cy="8743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571500" y="5016500"/>
            <a:ext cx="5854700" cy="4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6578600" y="5016500"/>
            <a:ext cx="5854700" cy="4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pic" idx="2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571500" y="5016500"/>
            <a:ext cx="11861799" cy="4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mailto:saptadeep@ucla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3.bin"/><Relationship Id="rId2" Type="http://schemas.openxmlformats.org/officeDocument/2006/relationships/tags" Target="../tags/tag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0.wmf"/><Relationship Id="rId4" Type="http://schemas.openxmlformats.org/officeDocument/2006/relationships/notesSlide" Target="../notesSlides/notesSlide10.xml"/><Relationship Id="rId9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dsa/stac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hyperlink" Target="https://www.tutorialspoint.com/data_structures_algorithms/linked_lists_algorithm.ht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nary-search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23DemoPartitioning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leetcode.com/problems/sort-an-array/" TargetMode="External"/><Relationship Id="rId4" Type="http://schemas.openxmlformats.org/officeDocument/2006/relationships/hyperlink" Target="https://leetcode.com/problems/binary-search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Shape 143"/>
          <p:cNvCxnSpPr/>
          <p:nvPr/>
        </p:nvCxnSpPr>
        <p:spPr>
          <a:xfrm>
            <a:off x="647700" y="47498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4" name="Shape 14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14912" y="8462963"/>
            <a:ext cx="628649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35000" y="457200"/>
            <a:ext cx="2044699" cy="204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091738" y="8186738"/>
            <a:ext cx="2666999" cy="12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5683250" y="8775700"/>
            <a:ext cx="2373312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Variability Expedition</a:t>
            </a: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44500" y="8267700"/>
            <a:ext cx="1016000" cy="102076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5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Algorithms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0" y="5029200"/>
            <a:ext cx="13004799" cy="609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 panose="020B0604020202020204"/>
              <a:buNone/>
            </a:pPr>
            <a:r>
              <a:rPr lang="en-US" sz="26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Renju Liu, Ziqi Wang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 panose="020B0604020202020204"/>
              <a:buNone/>
            </a:pPr>
            <a:r>
              <a:rPr lang="en-US" sz="2600" b="0" i="0" u="sng" strike="noStrike" cap="none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rl</a:t>
            </a:r>
            <a:r>
              <a:rPr lang="en-US" sz="2600" b="0" i="0" u="sng" strike="noStrike" cap="none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7"/>
              </a:rPr>
              <a:t>@cs.ucla.edu,</a:t>
            </a:r>
            <a:r>
              <a:rPr lang="en-US" sz="2600" b="0" i="0" u="sng" strike="noStrike" cap="none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wangzq312@g.ucla.edu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" name="Shape 150"/>
          <p:cNvSpPr txBox="1">
            <a:spLocks noGrp="1"/>
          </p:cNvSpPr>
          <p:nvPr/>
        </p:nvSpPr>
        <p:spPr>
          <a:xfrm>
            <a:off x="1154430" y="7138035"/>
            <a:ext cx="11047730" cy="55181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US" sz="2000" dirty="0">
                <a:sym typeface="Helvetica Neue" panose="020B0604020202020204"/>
              </a:rPr>
              <a:t>We thank h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istorical contributors:  Tianmu Li, Santadeep Pal, </a:t>
            </a:r>
            <a:r>
              <a:rPr lang="en-US" sz="2000" dirty="0">
                <a:sym typeface="Helvetica Neue" panose="020B0604020202020204"/>
              </a:rPr>
              <a:t>Dr. John Lee, Dr. Rani </a:t>
            </a:r>
            <a:r>
              <a:rPr lang="en-US" sz="2000" dirty="0" err="1">
                <a:sym typeface="Helvetica Neue" panose="020B0604020202020204"/>
              </a:rPr>
              <a:t>Ghaida. </a:t>
            </a:r>
            <a:r>
              <a:rPr lang="en-US" sz="2000" dirty="0">
                <a:sym typeface="Helvetica Neue" panose="020B0604020202020204"/>
              </a:rPr>
              <a:t>Dr. </a:t>
            </a:r>
            <a:r>
              <a:rPr lang="en-US" sz="2000" dirty="0" err="1">
                <a:sym typeface="Helvetica Neue" panose="020B0604020202020204"/>
              </a:rPr>
              <a:t>Abde</a:t>
            </a:r>
            <a:r>
              <a:rPr lang="en-US" sz="2000" dirty="0">
                <a:sym typeface="Helvetica Neue" panose="020B0604020202020204"/>
              </a:rPr>
              <a:t> Ali </a:t>
            </a:r>
            <a:r>
              <a:rPr lang="en-US" sz="2000" dirty="0" err="1">
                <a:sym typeface="Helvetica Neue" panose="020B0604020202020204"/>
              </a:rPr>
              <a:t>Kagalwalla</a:t>
            </a:r>
            <a:r>
              <a:rPr lang="en-US" sz="2000" dirty="0">
                <a:sym typeface="Helvetica Neue" panose="020B0604020202020204"/>
              </a:rPr>
              <a:t> and Dr. Yasmine Badr. Some slides materials are based on </a:t>
            </a:r>
            <a:r>
              <a:rPr lang="en-US" sz="2000" i="1" dirty="0">
                <a:sym typeface="Helvetica Neue" panose="020B0604020202020204"/>
              </a:rPr>
              <a:t>Introduction to Algorithms </a:t>
            </a:r>
            <a:r>
              <a:rPr lang="en-US" sz="2000" dirty="0">
                <a:sym typeface="Helvetica Neue" panose="020B0604020202020204"/>
              </a:rPr>
              <a:t>by </a:t>
            </a:r>
            <a:r>
              <a:rPr lang="en-US" sz="2000" dirty="0" err="1">
                <a:sym typeface="Helvetica Neue" panose="020B0604020202020204"/>
              </a:rPr>
              <a:t>Cormen</a:t>
            </a:r>
            <a:r>
              <a:rPr lang="en-US" sz="2000" dirty="0">
                <a:sym typeface="Helvetica Neue" panose="020B0604020202020204"/>
              </a:rPr>
              <a:t> et al. and </a:t>
            </a:r>
            <a:r>
              <a:rPr lang="en-US" sz="2000" i="1" dirty="0">
                <a:sym typeface="Helvetica Neue" panose="020B0604020202020204"/>
              </a:rPr>
              <a:t>Algorithms, 4th Edition </a:t>
            </a:r>
            <a:r>
              <a:rPr lang="en-US" sz="2000" dirty="0">
                <a:sym typeface="Helvetica Neue" panose="020B0604020202020204"/>
              </a:rPr>
              <a:t>by Robert Sedgewick and Kevin Wayne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Common Data Structures in Programming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800" cy="192087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Queue: a first-in first-out list</a:t>
            </a:r>
          </a:p>
        </p:txBody>
      </p:sp>
      <p:graphicFrame>
        <p:nvGraphicFramePr>
          <p:cNvPr id="3" name="对象 2"/>
          <p:cNvGraphicFramePr/>
          <p:nvPr>
            <p:custDataLst>
              <p:tags r:id="rId2"/>
            </p:custDataLst>
          </p:nvPr>
        </p:nvGraphicFramePr>
        <p:xfrm>
          <a:off x="571500" y="3009900"/>
          <a:ext cx="4746625" cy="281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r:id="rId5" imgW="3876675" imgH="2552700" progId="Paint.Picture">
                  <p:embed/>
                </p:oleObj>
              </mc:Choice>
              <mc:Fallback>
                <p:oleObj r:id="rId5" imgW="3876675" imgH="25527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500" y="3009900"/>
                        <a:ext cx="4746625" cy="281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/>
        </p:nvGraphicFramePr>
        <p:xfrm>
          <a:off x="6931025" y="2324100"/>
          <a:ext cx="5061585" cy="5576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r:id="rId7" imgW="5057775" imgH="5572125" progId="Paint.Picture">
                  <p:embed/>
                </p:oleObj>
              </mc:Choice>
              <mc:Fallback>
                <p:oleObj r:id="rId7" imgW="5057775" imgH="55721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31025" y="2324100"/>
                        <a:ext cx="5061585" cy="5576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909955" y="6367780"/>
          <a:ext cx="4070350" cy="2316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r:id="rId9" imgW="4067175" imgH="2314575" progId="Paint.Picture">
                  <p:embed/>
                </p:oleObj>
              </mc:Choice>
              <mc:Fallback>
                <p:oleObj r:id="rId9" imgW="4067175" imgH="231457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09955" y="6367780"/>
                        <a:ext cx="4070350" cy="2316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61290" y="9343390"/>
            <a:ext cx="60236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Figure source: </a:t>
            </a:r>
            <a:r>
              <a:rPr lang="zh-CN" altLang="en-US"/>
              <a:t>https://en.wikipedia.org/wiki/Queue_(abstract_data_type)</a:t>
            </a:r>
          </a:p>
        </p:txBody>
      </p:sp>
      <p:sp>
        <p:nvSpPr>
          <p:cNvPr id="8" name="Shape 157"/>
          <p:cNvSpPr txBox="1"/>
          <p:nvPr/>
        </p:nvSpPr>
        <p:spPr>
          <a:xfrm>
            <a:off x="6819902" y="8191501"/>
            <a:ext cx="5172708" cy="5969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indent="-266700"/>
            <a:r>
              <a:rPr lang="en-US" sz="2800" dirty="0"/>
              <a:t>W</a:t>
            </a:r>
            <a:r>
              <a:rPr lang="en-US" altLang="zh-CN" sz="2800" dirty="0"/>
              <a:t>hat will the output be?</a:t>
            </a:r>
            <a:endParaRPr lang="en-US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Common Data Structures in Programming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800" cy="192087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Stack: a first-in </a:t>
            </a:r>
            <a:r>
              <a:rPr lang="en-US" sz="2800" dirty="0"/>
              <a:t>last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-out list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1290" y="9343390"/>
            <a:ext cx="60236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Figure source: </a:t>
            </a:r>
            <a:r>
              <a:rPr lang="en-US" altLang="zh-CN" dirty="0">
                <a:hlinkClick r:id="rId3"/>
              </a:rPr>
              <a:t>https://www.programiz.com/dsa/stack</a:t>
            </a:r>
            <a:endParaRPr lang="zh-CN" altLang="en-US" dirty="0"/>
          </a:p>
        </p:txBody>
      </p:sp>
      <p:sp>
        <p:nvSpPr>
          <p:cNvPr id="8" name="Shape 157"/>
          <p:cNvSpPr txBox="1"/>
          <p:nvPr/>
        </p:nvSpPr>
        <p:spPr>
          <a:xfrm>
            <a:off x="571500" y="5964554"/>
            <a:ext cx="11973796" cy="5969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indent="-266700"/>
            <a:r>
              <a:rPr lang="en-US" sz="2800" dirty="0"/>
              <a:t>The only difference is you remove the </a:t>
            </a:r>
            <a:r>
              <a:rPr lang="en-US" sz="2800" b="1" dirty="0"/>
              <a:t>most recent </a:t>
            </a:r>
            <a:r>
              <a:rPr lang="en-US" sz="2800" dirty="0"/>
              <a:t>element.</a:t>
            </a:r>
          </a:p>
          <a:p>
            <a:pPr indent="-266700"/>
            <a:r>
              <a:rPr lang="en-US" sz="2800" dirty="0"/>
              <a:t>Exercise: How to convert the code for a queue into code for a stack? </a:t>
            </a:r>
          </a:p>
        </p:txBody>
      </p:sp>
      <p:pic>
        <p:nvPicPr>
          <p:cNvPr id="3074" name="Picture 2" descr="Stack Specific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04" y="2386329"/>
            <a:ext cx="6042895" cy="357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Common Data Structures in Programming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523464" y="2278284"/>
            <a:ext cx="11861800" cy="192087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Queue: sequence of data structures which are connected via links</a:t>
            </a:r>
          </a:p>
        </p:txBody>
      </p:sp>
      <p:sp>
        <p:nvSpPr>
          <p:cNvPr id="4" name="Oval 4" descr="宽上对角线"/>
          <p:cNvSpPr/>
          <p:nvPr/>
        </p:nvSpPr>
        <p:spPr>
          <a:xfrm>
            <a:off x="2743438" y="5660438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rgbClr val="FF66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10245" name="Oval 5" descr="宽上对角线"/>
          <p:cNvSpPr/>
          <p:nvPr/>
        </p:nvSpPr>
        <p:spPr>
          <a:xfrm>
            <a:off x="3932475" y="5660438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10246" name="Oval 6" descr="宽上对角线"/>
          <p:cNvSpPr/>
          <p:nvPr/>
        </p:nvSpPr>
        <p:spPr>
          <a:xfrm>
            <a:off x="5123100" y="5662026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ahoma" panose="020B0604030504040204" pitchFamily="34" charset="0"/>
            </a:endParaRPr>
          </a:p>
        </p:txBody>
      </p:sp>
      <p:pic>
        <p:nvPicPr>
          <p:cNvPr id="4100" name="Picture 4" descr="Data Structure - Linked List - Tutorialspo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36" y="2793929"/>
            <a:ext cx="7314724" cy="213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文本框 49"/>
          <p:cNvSpPr txBox="1"/>
          <p:nvPr/>
        </p:nvSpPr>
        <p:spPr>
          <a:xfrm>
            <a:off x="269557" y="9370910"/>
            <a:ext cx="9054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Figure source: https://www.tutorialspoint.com/data_structures_algorithms/linked_lists_algorithm.htm</a:t>
            </a:r>
            <a:endParaRPr lang="zh-CN" altLang="en-US" dirty="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472" y="4199159"/>
            <a:ext cx="3504793" cy="4752401"/>
          </a:xfrm>
          <a:prstGeom prst="rect">
            <a:avLst/>
          </a:prstGeom>
        </p:spPr>
      </p:pic>
      <p:sp>
        <p:nvSpPr>
          <p:cNvPr id="81" name="Oval 4" descr="宽上对角线"/>
          <p:cNvSpPr/>
          <p:nvPr/>
        </p:nvSpPr>
        <p:spPr>
          <a:xfrm>
            <a:off x="2743438" y="6686452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rgbClr val="FF66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82" name="Oval 5" descr="宽上对角线"/>
          <p:cNvSpPr/>
          <p:nvPr/>
        </p:nvSpPr>
        <p:spPr>
          <a:xfrm>
            <a:off x="3932475" y="6686452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83" name="Oval 6" descr="宽上对角线"/>
          <p:cNvSpPr/>
          <p:nvPr/>
        </p:nvSpPr>
        <p:spPr>
          <a:xfrm>
            <a:off x="5123100" y="6688040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ahoma" panose="020B0604030504040204" pitchFamily="34" charset="0"/>
            </a:endParaRPr>
          </a:p>
        </p:txBody>
      </p:sp>
      <p:cxnSp>
        <p:nvCxnSpPr>
          <p:cNvPr id="84" name="直接箭头连接符 83"/>
          <p:cNvCxnSpPr>
            <a:stCxn id="81" idx="6"/>
            <a:endCxn id="82" idx="2"/>
          </p:cNvCxnSpPr>
          <p:nvPr/>
        </p:nvCxnSpPr>
        <p:spPr>
          <a:xfrm>
            <a:off x="3248263" y="6938865"/>
            <a:ext cx="684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Oval 4" descr="宽上对角线"/>
          <p:cNvSpPr/>
          <p:nvPr/>
        </p:nvSpPr>
        <p:spPr>
          <a:xfrm>
            <a:off x="2743438" y="7688379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rgbClr val="FF66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89" name="Oval 5" descr="宽上对角线"/>
          <p:cNvSpPr/>
          <p:nvPr/>
        </p:nvSpPr>
        <p:spPr>
          <a:xfrm>
            <a:off x="3932475" y="7688379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90" name="Oval 6" descr="宽上对角线"/>
          <p:cNvSpPr/>
          <p:nvPr/>
        </p:nvSpPr>
        <p:spPr>
          <a:xfrm>
            <a:off x="5123100" y="7689967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ahoma" panose="020B0604030504040204" pitchFamily="34" charset="0"/>
            </a:endParaRPr>
          </a:p>
        </p:txBody>
      </p:sp>
      <p:cxnSp>
        <p:nvCxnSpPr>
          <p:cNvPr id="91" name="直接箭头连接符 90"/>
          <p:cNvCxnSpPr>
            <a:stCxn id="88" idx="6"/>
            <a:endCxn id="89" idx="2"/>
          </p:cNvCxnSpPr>
          <p:nvPr/>
        </p:nvCxnSpPr>
        <p:spPr>
          <a:xfrm>
            <a:off x="3248263" y="7940792"/>
            <a:ext cx="684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>
            <a:off x="4438888" y="7940792"/>
            <a:ext cx="684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654250" y="5702714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Mon</a:t>
            </a:r>
            <a:endParaRPr lang="zh-CN" altLang="en-US" sz="2000" dirty="0"/>
          </a:p>
        </p:txBody>
      </p:sp>
      <p:sp>
        <p:nvSpPr>
          <p:cNvPr id="40" name="文本框 39"/>
          <p:cNvSpPr txBox="1"/>
          <p:nvPr/>
        </p:nvSpPr>
        <p:spPr>
          <a:xfrm>
            <a:off x="2654250" y="6757175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Mon</a:t>
            </a:r>
            <a:endParaRPr lang="zh-CN" altLang="en-US" sz="2000" dirty="0"/>
          </a:p>
        </p:txBody>
      </p:sp>
      <p:sp>
        <p:nvSpPr>
          <p:cNvPr id="41" name="文本框 40"/>
          <p:cNvSpPr txBox="1"/>
          <p:nvPr/>
        </p:nvSpPr>
        <p:spPr>
          <a:xfrm>
            <a:off x="2654250" y="7764824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Mon</a:t>
            </a:r>
            <a:endParaRPr lang="zh-CN" altLang="en-US" sz="2000" dirty="0"/>
          </a:p>
        </p:txBody>
      </p:sp>
      <p:sp>
        <p:nvSpPr>
          <p:cNvPr id="42" name="文本框 41"/>
          <p:cNvSpPr txBox="1"/>
          <p:nvPr/>
        </p:nvSpPr>
        <p:spPr>
          <a:xfrm>
            <a:off x="3887375" y="569121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Tue</a:t>
            </a:r>
            <a:endParaRPr lang="zh-CN" altLang="en-US" sz="2000" dirty="0"/>
          </a:p>
        </p:txBody>
      </p:sp>
      <p:sp>
        <p:nvSpPr>
          <p:cNvPr id="48" name="文本框 47"/>
          <p:cNvSpPr txBox="1"/>
          <p:nvPr/>
        </p:nvSpPr>
        <p:spPr>
          <a:xfrm>
            <a:off x="3874674" y="7752124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Tue</a:t>
            </a:r>
            <a:endParaRPr lang="zh-CN" altLang="en-US" sz="2000" dirty="0"/>
          </a:p>
        </p:txBody>
      </p:sp>
      <p:sp>
        <p:nvSpPr>
          <p:cNvPr id="49" name="文本框 48"/>
          <p:cNvSpPr txBox="1"/>
          <p:nvPr/>
        </p:nvSpPr>
        <p:spPr>
          <a:xfrm>
            <a:off x="3854975" y="6746904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Tue</a:t>
            </a:r>
            <a:endParaRPr lang="zh-CN" altLang="en-US" sz="2000" dirty="0"/>
          </a:p>
        </p:txBody>
      </p:sp>
      <p:sp>
        <p:nvSpPr>
          <p:cNvPr id="63" name="文本框 62"/>
          <p:cNvSpPr txBox="1"/>
          <p:nvPr/>
        </p:nvSpPr>
        <p:spPr>
          <a:xfrm>
            <a:off x="5056933" y="6755829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Wed</a:t>
            </a:r>
            <a:endParaRPr lang="zh-CN" altLang="en-US" sz="2000" dirty="0"/>
          </a:p>
        </p:txBody>
      </p:sp>
      <p:sp>
        <p:nvSpPr>
          <p:cNvPr id="4096" name="文本框 4095"/>
          <p:cNvSpPr txBox="1"/>
          <p:nvPr/>
        </p:nvSpPr>
        <p:spPr>
          <a:xfrm>
            <a:off x="5058012" y="5718145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Wed</a:t>
            </a:r>
            <a:endParaRPr lang="zh-CN" altLang="en-US" sz="2000" dirty="0"/>
          </a:p>
        </p:txBody>
      </p:sp>
      <p:sp>
        <p:nvSpPr>
          <p:cNvPr id="4097" name="文本框 4096"/>
          <p:cNvSpPr txBox="1"/>
          <p:nvPr/>
        </p:nvSpPr>
        <p:spPr>
          <a:xfrm>
            <a:off x="5056933" y="7744981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Wed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1" grpId="0" bldLvl="0" animBg="1"/>
      <p:bldP spid="8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Common Data Structures in Programming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7387" y="2039144"/>
            <a:ext cx="11861800" cy="192087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Tree: simulates a hierarchical tree structure, with a root value and subtrees of children with a parent node, represented as a set of linked nodes.</a:t>
            </a:r>
          </a:p>
        </p:txBody>
      </p:sp>
      <p:pic>
        <p:nvPicPr>
          <p:cNvPr id="9220" name="Picture 6" descr="MCj03318210000[1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80854" y="4362450"/>
            <a:ext cx="4075113" cy="42862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" name="直接连接符 1"/>
          <p:cNvCxnSpPr/>
          <p:nvPr/>
        </p:nvCxnSpPr>
        <p:spPr bwMode="auto">
          <a:xfrm rot="5400000">
            <a:off x="8501221" y="4917281"/>
            <a:ext cx="571500" cy="1588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椭圆 4"/>
          <p:cNvSpPr>
            <a:spLocks noChangeAspect="1"/>
          </p:cNvSpPr>
          <p:nvPr/>
        </p:nvSpPr>
        <p:spPr bwMode="auto">
          <a:xfrm>
            <a:off x="8428990" y="3917950"/>
            <a:ext cx="715963" cy="714375"/>
          </a:xfrm>
          <a:prstGeom prst="ellipse">
            <a:avLst/>
          </a:prstGeom>
          <a:solidFill>
            <a:srgbClr val="FF6600"/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 bwMode="auto">
          <a:xfrm>
            <a:off x="8428990" y="5200650"/>
            <a:ext cx="715963" cy="7159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 bwMode="auto">
          <a:xfrm>
            <a:off x="8428990" y="6526213"/>
            <a:ext cx="715963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>
            <a:spLocks noChangeAspect="1"/>
          </p:cNvSpPr>
          <p:nvPr/>
        </p:nvSpPr>
        <p:spPr bwMode="auto">
          <a:xfrm>
            <a:off x="9614853" y="7775575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椭圆 2"/>
          <p:cNvSpPr>
            <a:spLocks noChangeAspect="1"/>
          </p:cNvSpPr>
          <p:nvPr/>
        </p:nvSpPr>
        <p:spPr bwMode="auto">
          <a:xfrm>
            <a:off x="9602153" y="6526213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9"/>
          <p:cNvSpPr>
            <a:spLocks noChangeAspect="1"/>
          </p:cNvSpPr>
          <p:nvPr/>
        </p:nvSpPr>
        <p:spPr bwMode="auto">
          <a:xfrm>
            <a:off x="10816590" y="6526213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椭圆 10"/>
          <p:cNvSpPr>
            <a:spLocks noChangeAspect="1"/>
          </p:cNvSpPr>
          <p:nvPr/>
        </p:nvSpPr>
        <p:spPr bwMode="auto">
          <a:xfrm>
            <a:off x="11959590" y="6526213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 bwMode="auto">
          <a:xfrm>
            <a:off x="7173278" y="6526213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 bwMode="auto">
          <a:xfrm>
            <a:off x="5815965" y="6526213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 bwMode="auto">
          <a:xfrm rot="5400000">
            <a:off x="8483759" y="6222206"/>
            <a:ext cx="606425" cy="1588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椭圆 14"/>
          <p:cNvSpPr>
            <a:spLocks noChangeAspect="1"/>
          </p:cNvSpPr>
          <p:nvPr/>
        </p:nvSpPr>
        <p:spPr bwMode="auto">
          <a:xfrm>
            <a:off x="6316028" y="7775575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椭圆 15"/>
          <p:cNvSpPr>
            <a:spLocks noChangeAspect="1"/>
          </p:cNvSpPr>
          <p:nvPr/>
        </p:nvSpPr>
        <p:spPr bwMode="auto">
          <a:xfrm>
            <a:off x="5244465" y="7775575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椭圆 16"/>
          <p:cNvSpPr>
            <a:spLocks noChangeAspect="1"/>
          </p:cNvSpPr>
          <p:nvPr/>
        </p:nvSpPr>
        <p:spPr bwMode="auto">
          <a:xfrm>
            <a:off x="6530340" y="5200650"/>
            <a:ext cx="714375" cy="7159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fontScale="92500"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椭圆 17"/>
          <p:cNvSpPr>
            <a:spLocks noChangeAspect="1"/>
          </p:cNvSpPr>
          <p:nvPr/>
        </p:nvSpPr>
        <p:spPr bwMode="auto">
          <a:xfrm>
            <a:off x="10173653" y="5200650"/>
            <a:ext cx="714375" cy="7159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fontScale="92500"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9" name="直接连接符 18"/>
          <p:cNvCxnSpPr>
            <a:stCxn id="5" idx="5"/>
            <a:endCxn id="18" idx="1"/>
          </p:cNvCxnSpPr>
          <p:nvPr/>
        </p:nvCxnSpPr>
        <p:spPr bwMode="auto">
          <a:xfrm>
            <a:off x="9023668" y="4527551"/>
            <a:ext cx="1238250" cy="77787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8" idx="5"/>
            <a:endCxn id="11" idx="1"/>
          </p:cNvCxnSpPr>
          <p:nvPr/>
        </p:nvCxnSpPr>
        <p:spPr bwMode="auto">
          <a:xfrm>
            <a:off x="10766108" y="5811838"/>
            <a:ext cx="1280795" cy="819150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7" idx="7"/>
            <a:endCxn id="5" idx="3"/>
          </p:cNvCxnSpPr>
          <p:nvPr/>
        </p:nvCxnSpPr>
        <p:spPr bwMode="auto">
          <a:xfrm flipV="1">
            <a:off x="7122795" y="4527550"/>
            <a:ext cx="1393825" cy="77787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3" idx="0"/>
            <a:endCxn id="17" idx="3"/>
          </p:cNvCxnSpPr>
          <p:nvPr/>
        </p:nvCxnSpPr>
        <p:spPr bwMode="auto">
          <a:xfrm flipV="1">
            <a:off x="6156642" y="5811838"/>
            <a:ext cx="461645" cy="71437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2" idx="0"/>
            <a:endCxn id="17" idx="5"/>
          </p:cNvCxnSpPr>
          <p:nvPr/>
        </p:nvCxnSpPr>
        <p:spPr bwMode="auto">
          <a:xfrm flipH="1" flipV="1">
            <a:off x="7122795" y="5811838"/>
            <a:ext cx="391160" cy="71437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0" idx="1"/>
            <a:endCxn id="18" idx="4"/>
          </p:cNvCxnSpPr>
          <p:nvPr/>
        </p:nvCxnSpPr>
        <p:spPr bwMode="auto">
          <a:xfrm flipH="1" flipV="1">
            <a:off x="10514331" y="5916931"/>
            <a:ext cx="389890" cy="71437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3" idx="0"/>
            <a:endCxn id="18" idx="3"/>
          </p:cNvCxnSpPr>
          <p:nvPr/>
        </p:nvCxnSpPr>
        <p:spPr bwMode="auto">
          <a:xfrm flipV="1">
            <a:off x="9942830" y="5811838"/>
            <a:ext cx="318770" cy="71437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6" idx="0"/>
            <a:endCxn id="13" idx="3"/>
          </p:cNvCxnSpPr>
          <p:nvPr/>
        </p:nvCxnSpPr>
        <p:spPr bwMode="auto">
          <a:xfrm flipV="1">
            <a:off x="5585143" y="7136131"/>
            <a:ext cx="318770" cy="63944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5" idx="0"/>
            <a:endCxn id="13" idx="5"/>
          </p:cNvCxnSpPr>
          <p:nvPr/>
        </p:nvCxnSpPr>
        <p:spPr bwMode="auto">
          <a:xfrm flipH="1" flipV="1">
            <a:off x="6408421" y="7136131"/>
            <a:ext cx="248285" cy="63944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3" idx="4"/>
            <a:endCxn id="8" idx="0"/>
          </p:cNvCxnSpPr>
          <p:nvPr/>
        </p:nvCxnSpPr>
        <p:spPr bwMode="auto">
          <a:xfrm>
            <a:off x="9942830" y="7241222"/>
            <a:ext cx="12700" cy="534670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Common Data Structures in Programming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7387" y="2039144"/>
            <a:ext cx="11861800" cy="192087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Graph: a set of vertices and edges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dirty="0"/>
              <a:t>We will talk about details in the afternoon class</a:t>
            </a:r>
            <a:endParaRPr lang="en-US" sz="28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grpSp>
        <p:nvGrpSpPr>
          <p:cNvPr id="30" name="组合 154"/>
          <p:cNvGrpSpPr/>
          <p:nvPr/>
        </p:nvGrpSpPr>
        <p:grpSpPr>
          <a:xfrm>
            <a:off x="4226812" y="3466761"/>
            <a:ext cx="8206487" cy="4427537"/>
            <a:chOff x="2133600" y="3778250"/>
            <a:chExt cx="5662613" cy="3079750"/>
          </a:xfrm>
        </p:grpSpPr>
        <p:sp>
          <p:nvSpPr>
            <p:cNvPr id="31" name="Freeform 55"/>
            <p:cNvSpPr/>
            <p:nvPr/>
          </p:nvSpPr>
          <p:spPr bwMode="auto">
            <a:xfrm>
              <a:off x="2405946" y="5907811"/>
              <a:ext cx="52290" cy="76952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0" y="10"/>
                </a:cxn>
                <a:cxn ang="0">
                  <a:pos x="17" y="49"/>
                </a:cxn>
                <a:cxn ang="0">
                  <a:pos x="34" y="49"/>
                </a:cxn>
                <a:cxn ang="0">
                  <a:pos x="17" y="0"/>
                </a:cxn>
              </a:cxnLst>
              <a:rect l="0" t="0" r="r" b="b"/>
              <a:pathLst>
                <a:path w="34" h="49">
                  <a:moveTo>
                    <a:pt x="17" y="0"/>
                  </a:moveTo>
                  <a:lnTo>
                    <a:pt x="0" y="10"/>
                  </a:lnTo>
                  <a:lnTo>
                    <a:pt x="17" y="49"/>
                  </a:lnTo>
                  <a:lnTo>
                    <a:pt x="34" y="4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Freeform 56"/>
            <p:cNvSpPr/>
            <p:nvPr/>
          </p:nvSpPr>
          <p:spPr bwMode="auto">
            <a:xfrm>
              <a:off x="3584658" y="5472865"/>
              <a:ext cx="52290" cy="9200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6" y="0"/>
                </a:cxn>
                <a:cxn ang="0">
                  <a:pos x="35" y="49"/>
                </a:cxn>
                <a:cxn ang="0">
                  <a:pos x="17" y="59"/>
                </a:cxn>
                <a:cxn ang="0">
                  <a:pos x="0" y="10"/>
                </a:cxn>
              </a:cxnLst>
              <a:rect l="0" t="0" r="r" b="b"/>
              <a:pathLst>
                <a:path w="35" h="59">
                  <a:moveTo>
                    <a:pt x="0" y="10"/>
                  </a:moveTo>
                  <a:lnTo>
                    <a:pt x="26" y="0"/>
                  </a:lnTo>
                  <a:lnTo>
                    <a:pt x="35" y="49"/>
                  </a:lnTo>
                  <a:lnTo>
                    <a:pt x="17" y="59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Freeform 57"/>
            <p:cNvSpPr/>
            <p:nvPr/>
          </p:nvSpPr>
          <p:spPr bwMode="auto">
            <a:xfrm>
              <a:off x="2432092" y="5487921"/>
              <a:ext cx="1176534" cy="496841"/>
            </a:xfrm>
            <a:custGeom>
              <a:avLst/>
              <a:gdLst/>
              <a:ahLst/>
              <a:cxnLst>
                <a:cxn ang="0">
                  <a:pos x="0" y="264"/>
                </a:cxn>
                <a:cxn ang="0">
                  <a:pos x="17" y="313"/>
                </a:cxn>
                <a:cxn ang="0">
                  <a:pos x="742" y="49"/>
                </a:cxn>
                <a:cxn ang="0">
                  <a:pos x="725" y="0"/>
                </a:cxn>
                <a:cxn ang="0">
                  <a:pos x="0" y="264"/>
                </a:cxn>
              </a:cxnLst>
              <a:rect l="0" t="0" r="r" b="b"/>
              <a:pathLst>
                <a:path w="742" h="313">
                  <a:moveTo>
                    <a:pt x="0" y="264"/>
                  </a:moveTo>
                  <a:lnTo>
                    <a:pt x="17" y="313"/>
                  </a:lnTo>
                  <a:lnTo>
                    <a:pt x="742" y="49"/>
                  </a:lnTo>
                  <a:lnTo>
                    <a:pt x="725" y="0"/>
                  </a:lnTo>
                  <a:lnTo>
                    <a:pt x="0" y="264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Freeform 58"/>
            <p:cNvSpPr/>
            <p:nvPr/>
          </p:nvSpPr>
          <p:spPr bwMode="auto">
            <a:xfrm>
              <a:off x="3569407" y="3778250"/>
              <a:ext cx="542512" cy="451674"/>
            </a:xfrm>
            <a:custGeom>
              <a:avLst/>
              <a:gdLst/>
              <a:ahLst/>
              <a:cxnLst>
                <a:cxn ang="0">
                  <a:pos x="341" y="78"/>
                </a:cxn>
                <a:cxn ang="0">
                  <a:pos x="102" y="0"/>
                </a:cxn>
                <a:cxn ang="0">
                  <a:pos x="102" y="19"/>
                </a:cxn>
                <a:cxn ang="0">
                  <a:pos x="111" y="29"/>
                </a:cxn>
                <a:cxn ang="0">
                  <a:pos x="111" y="39"/>
                </a:cxn>
                <a:cxn ang="0">
                  <a:pos x="102" y="39"/>
                </a:cxn>
                <a:cxn ang="0">
                  <a:pos x="102" y="59"/>
                </a:cxn>
                <a:cxn ang="0">
                  <a:pos x="111" y="78"/>
                </a:cxn>
                <a:cxn ang="0">
                  <a:pos x="102" y="88"/>
                </a:cxn>
                <a:cxn ang="0">
                  <a:pos x="94" y="107"/>
                </a:cxn>
                <a:cxn ang="0">
                  <a:pos x="85" y="117"/>
                </a:cxn>
                <a:cxn ang="0">
                  <a:pos x="85" y="98"/>
                </a:cxn>
                <a:cxn ang="0">
                  <a:pos x="94" y="78"/>
                </a:cxn>
                <a:cxn ang="0">
                  <a:pos x="85" y="59"/>
                </a:cxn>
                <a:cxn ang="0">
                  <a:pos x="68" y="49"/>
                </a:cxn>
                <a:cxn ang="0">
                  <a:pos x="43" y="39"/>
                </a:cxn>
                <a:cxn ang="0">
                  <a:pos x="25" y="19"/>
                </a:cxn>
                <a:cxn ang="0">
                  <a:pos x="8" y="10"/>
                </a:cxn>
                <a:cxn ang="0">
                  <a:pos x="8" y="29"/>
                </a:cxn>
                <a:cxn ang="0">
                  <a:pos x="8" y="49"/>
                </a:cxn>
                <a:cxn ang="0">
                  <a:pos x="8" y="68"/>
                </a:cxn>
                <a:cxn ang="0">
                  <a:pos x="8" y="88"/>
                </a:cxn>
                <a:cxn ang="0">
                  <a:pos x="8" y="107"/>
                </a:cxn>
                <a:cxn ang="0">
                  <a:pos x="17" y="127"/>
                </a:cxn>
                <a:cxn ang="0">
                  <a:pos x="8" y="137"/>
                </a:cxn>
                <a:cxn ang="0">
                  <a:pos x="8" y="147"/>
                </a:cxn>
                <a:cxn ang="0">
                  <a:pos x="0" y="166"/>
                </a:cxn>
                <a:cxn ang="0">
                  <a:pos x="0" y="166"/>
                </a:cxn>
                <a:cxn ang="0">
                  <a:pos x="17" y="176"/>
                </a:cxn>
                <a:cxn ang="0">
                  <a:pos x="25" y="186"/>
                </a:cxn>
                <a:cxn ang="0">
                  <a:pos x="43" y="196"/>
                </a:cxn>
                <a:cxn ang="0">
                  <a:pos x="43" y="215"/>
                </a:cxn>
                <a:cxn ang="0">
                  <a:pos x="43" y="235"/>
                </a:cxn>
                <a:cxn ang="0">
                  <a:pos x="68" y="245"/>
                </a:cxn>
                <a:cxn ang="0">
                  <a:pos x="94" y="245"/>
                </a:cxn>
                <a:cxn ang="0">
                  <a:pos x="111" y="264"/>
                </a:cxn>
                <a:cxn ang="0">
                  <a:pos x="136" y="254"/>
                </a:cxn>
                <a:cxn ang="0">
                  <a:pos x="145" y="264"/>
                </a:cxn>
                <a:cxn ang="0">
                  <a:pos x="171" y="254"/>
                </a:cxn>
                <a:cxn ang="0">
                  <a:pos x="205" y="264"/>
                </a:cxn>
                <a:cxn ang="0">
                  <a:pos x="239" y="264"/>
                </a:cxn>
                <a:cxn ang="0">
                  <a:pos x="264" y="274"/>
                </a:cxn>
                <a:cxn ang="0">
                  <a:pos x="281" y="284"/>
                </a:cxn>
                <a:cxn ang="0">
                  <a:pos x="298" y="284"/>
                </a:cxn>
                <a:cxn ang="0">
                  <a:pos x="298" y="264"/>
                </a:cxn>
                <a:cxn ang="0">
                  <a:pos x="307" y="235"/>
                </a:cxn>
                <a:cxn ang="0">
                  <a:pos x="316" y="186"/>
                </a:cxn>
                <a:cxn ang="0">
                  <a:pos x="333" y="127"/>
                </a:cxn>
                <a:cxn ang="0">
                  <a:pos x="333" y="98"/>
                </a:cxn>
                <a:cxn ang="0">
                  <a:pos x="341" y="78"/>
                </a:cxn>
              </a:cxnLst>
              <a:rect l="0" t="0" r="r" b="b"/>
              <a:pathLst>
                <a:path w="341" h="284">
                  <a:moveTo>
                    <a:pt x="341" y="78"/>
                  </a:moveTo>
                  <a:lnTo>
                    <a:pt x="102" y="0"/>
                  </a:lnTo>
                  <a:lnTo>
                    <a:pt x="102" y="19"/>
                  </a:lnTo>
                  <a:lnTo>
                    <a:pt x="111" y="29"/>
                  </a:lnTo>
                  <a:lnTo>
                    <a:pt x="111" y="39"/>
                  </a:lnTo>
                  <a:lnTo>
                    <a:pt x="102" y="39"/>
                  </a:lnTo>
                  <a:lnTo>
                    <a:pt x="102" y="59"/>
                  </a:lnTo>
                  <a:lnTo>
                    <a:pt x="111" y="78"/>
                  </a:lnTo>
                  <a:lnTo>
                    <a:pt x="102" y="88"/>
                  </a:lnTo>
                  <a:lnTo>
                    <a:pt x="94" y="107"/>
                  </a:lnTo>
                  <a:lnTo>
                    <a:pt x="85" y="117"/>
                  </a:lnTo>
                  <a:lnTo>
                    <a:pt x="85" y="98"/>
                  </a:lnTo>
                  <a:lnTo>
                    <a:pt x="94" y="78"/>
                  </a:lnTo>
                  <a:lnTo>
                    <a:pt x="85" y="59"/>
                  </a:lnTo>
                  <a:lnTo>
                    <a:pt x="68" y="49"/>
                  </a:lnTo>
                  <a:lnTo>
                    <a:pt x="43" y="39"/>
                  </a:lnTo>
                  <a:lnTo>
                    <a:pt x="25" y="19"/>
                  </a:lnTo>
                  <a:lnTo>
                    <a:pt x="8" y="10"/>
                  </a:lnTo>
                  <a:lnTo>
                    <a:pt x="8" y="29"/>
                  </a:lnTo>
                  <a:lnTo>
                    <a:pt x="8" y="49"/>
                  </a:lnTo>
                  <a:lnTo>
                    <a:pt x="8" y="68"/>
                  </a:lnTo>
                  <a:lnTo>
                    <a:pt x="8" y="88"/>
                  </a:lnTo>
                  <a:lnTo>
                    <a:pt x="8" y="107"/>
                  </a:lnTo>
                  <a:lnTo>
                    <a:pt x="17" y="127"/>
                  </a:lnTo>
                  <a:lnTo>
                    <a:pt x="8" y="137"/>
                  </a:lnTo>
                  <a:lnTo>
                    <a:pt x="8" y="147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7" y="176"/>
                  </a:lnTo>
                  <a:lnTo>
                    <a:pt x="25" y="186"/>
                  </a:lnTo>
                  <a:lnTo>
                    <a:pt x="43" y="196"/>
                  </a:lnTo>
                  <a:lnTo>
                    <a:pt x="43" y="215"/>
                  </a:lnTo>
                  <a:lnTo>
                    <a:pt x="43" y="235"/>
                  </a:lnTo>
                  <a:lnTo>
                    <a:pt x="68" y="245"/>
                  </a:lnTo>
                  <a:lnTo>
                    <a:pt x="94" y="245"/>
                  </a:lnTo>
                  <a:lnTo>
                    <a:pt x="111" y="264"/>
                  </a:lnTo>
                  <a:lnTo>
                    <a:pt x="136" y="254"/>
                  </a:lnTo>
                  <a:lnTo>
                    <a:pt x="145" y="264"/>
                  </a:lnTo>
                  <a:lnTo>
                    <a:pt x="171" y="254"/>
                  </a:lnTo>
                  <a:lnTo>
                    <a:pt x="205" y="264"/>
                  </a:lnTo>
                  <a:lnTo>
                    <a:pt x="239" y="264"/>
                  </a:lnTo>
                  <a:lnTo>
                    <a:pt x="264" y="274"/>
                  </a:lnTo>
                  <a:lnTo>
                    <a:pt x="281" y="284"/>
                  </a:lnTo>
                  <a:lnTo>
                    <a:pt x="298" y="284"/>
                  </a:lnTo>
                  <a:lnTo>
                    <a:pt x="298" y="264"/>
                  </a:lnTo>
                  <a:lnTo>
                    <a:pt x="307" y="235"/>
                  </a:lnTo>
                  <a:lnTo>
                    <a:pt x="316" y="186"/>
                  </a:lnTo>
                  <a:lnTo>
                    <a:pt x="333" y="127"/>
                  </a:lnTo>
                  <a:lnTo>
                    <a:pt x="333" y="98"/>
                  </a:lnTo>
                  <a:lnTo>
                    <a:pt x="341" y="78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Freeform 59"/>
            <p:cNvSpPr/>
            <p:nvPr/>
          </p:nvSpPr>
          <p:spPr bwMode="auto">
            <a:xfrm>
              <a:off x="3948513" y="3902042"/>
              <a:ext cx="488044" cy="884947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145" y="10"/>
                </a:cxn>
                <a:cxn ang="0">
                  <a:pos x="145" y="20"/>
                </a:cxn>
                <a:cxn ang="0">
                  <a:pos x="136" y="39"/>
                </a:cxn>
                <a:cxn ang="0">
                  <a:pos x="136" y="59"/>
                </a:cxn>
                <a:cxn ang="0">
                  <a:pos x="136" y="78"/>
                </a:cxn>
                <a:cxn ang="0">
                  <a:pos x="136" y="98"/>
                </a:cxn>
                <a:cxn ang="0">
                  <a:pos x="136" y="118"/>
                </a:cxn>
                <a:cxn ang="0">
                  <a:pos x="153" y="147"/>
                </a:cxn>
                <a:cxn ang="0">
                  <a:pos x="162" y="157"/>
                </a:cxn>
                <a:cxn ang="0">
                  <a:pos x="162" y="176"/>
                </a:cxn>
                <a:cxn ang="0">
                  <a:pos x="170" y="186"/>
                </a:cxn>
                <a:cxn ang="0">
                  <a:pos x="187" y="196"/>
                </a:cxn>
                <a:cxn ang="0">
                  <a:pos x="179" y="216"/>
                </a:cxn>
                <a:cxn ang="0">
                  <a:pos x="170" y="225"/>
                </a:cxn>
                <a:cxn ang="0">
                  <a:pos x="170" y="245"/>
                </a:cxn>
                <a:cxn ang="0">
                  <a:pos x="162" y="255"/>
                </a:cxn>
                <a:cxn ang="0">
                  <a:pos x="162" y="264"/>
                </a:cxn>
                <a:cxn ang="0">
                  <a:pos x="179" y="274"/>
                </a:cxn>
                <a:cxn ang="0">
                  <a:pos x="196" y="264"/>
                </a:cxn>
                <a:cxn ang="0">
                  <a:pos x="196" y="294"/>
                </a:cxn>
                <a:cxn ang="0">
                  <a:pos x="204" y="304"/>
                </a:cxn>
                <a:cxn ang="0">
                  <a:pos x="204" y="333"/>
                </a:cxn>
                <a:cxn ang="0">
                  <a:pos x="222" y="343"/>
                </a:cxn>
                <a:cxn ang="0">
                  <a:pos x="213" y="362"/>
                </a:cxn>
                <a:cxn ang="0">
                  <a:pos x="239" y="362"/>
                </a:cxn>
                <a:cxn ang="0">
                  <a:pos x="264" y="362"/>
                </a:cxn>
                <a:cxn ang="0">
                  <a:pos x="281" y="362"/>
                </a:cxn>
                <a:cxn ang="0">
                  <a:pos x="298" y="362"/>
                </a:cxn>
                <a:cxn ang="0">
                  <a:pos x="307" y="382"/>
                </a:cxn>
                <a:cxn ang="0">
                  <a:pos x="281" y="558"/>
                </a:cxn>
                <a:cxn ang="0">
                  <a:pos x="136" y="529"/>
                </a:cxn>
                <a:cxn ang="0">
                  <a:pos x="0" y="490"/>
                </a:cxn>
                <a:cxn ang="0">
                  <a:pos x="25" y="353"/>
                </a:cxn>
                <a:cxn ang="0">
                  <a:pos x="42" y="333"/>
                </a:cxn>
                <a:cxn ang="0">
                  <a:pos x="25" y="323"/>
                </a:cxn>
                <a:cxn ang="0">
                  <a:pos x="51" y="284"/>
                </a:cxn>
                <a:cxn ang="0">
                  <a:pos x="68" y="255"/>
                </a:cxn>
                <a:cxn ang="0">
                  <a:pos x="77" y="225"/>
                </a:cxn>
                <a:cxn ang="0">
                  <a:pos x="59" y="216"/>
                </a:cxn>
                <a:cxn ang="0">
                  <a:pos x="59" y="186"/>
                </a:cxn>
                <a:cxn ang="0">
                  <a:pos x="68" y="147"/>
                </a:cxn>
                <a:cxn ang="0">
                  <a:pos x="77" y="118"/>
                </a:cxn>
                <a:cxn ang="0">
                  <a:pos x="77" y="118"/>
                </a:cxn>
                <a:cxn ang="0">
                  <a:pos x="94" y="49"/>
                </a:cxn>
                <a:cxn ang="0">
                  <a:pos x="94" y="20"/>
                </a:cxn>
                <a:cxn ang="0">
                  <a:pos x="102" y="0"/>
                </a:cxn>
              </a:cxnLst>
              <a:rect l="0" t="0" r="r" b="b"/>
              <a:pathLst>
                <a:path w="307" h="558">
                  <a:moveTo>
                    <a:pt x="102" y="0"/>
                  </a:moveTo>
                  <a:lnTo>
                    <a:pt x="145" y="10"/>
                  </a:lnTo>
                  <a:lnTo>
                    <a:pt x="145" y="20"/>
                  </a:lnTo>
                  <a:lnTo>
                    <a:pt x="136" y="39"/>
                  </a:lnTo>
                  <a:lnTo>
                    <a:pt x="136" y="59"/>
                  </a:lnTo>
                  <a:lnTo>
                    <a:pt x="136" y="78"/>
                  </a:lnTo>
                  <a:lnTo>
                    <a:pt x="136" y="98"/>
                  </a:lnTo>
                  <a:lnTo>
                    <a:pt x="136" y="118"/>
                  </a:lnTo>
                  <a:lnTo>
                    <a:pt x="153" y="147"/>
                  </a:lnTo>
                  <a:lnTo>
                    <a:pt x="162" y="157"/>
                  </a:lnTo>
                  <a:lnTo>
                    <a:pt x="162" y="176"/>
                  </a:lnTo>
                  <a:lnTo>
                    <a:pt x="170" y="186"/>
                  </a:lnTo>
                  <a:lnTo>
                    <a:pt x="187" y="196"/>
                  </a:lnTo>
                  <a:lnTo>
                    <a:pt x="179" y="216"/>
                  </a:lnTo>
                  <a:lnTo>
                    <a:pt x="170" y="225"/>
                  </a:lnTo>
                  <a:lnTo>
                    <a:pt x="170" y="245"/>
                  </a:lnTo>
                  <a:lnTo>
                    <a:pt x="162" y="255"/>
                  </a:lnTo>
                  <a:lnTo>
                    <a:pt x="162" y="264"/>
                  </a:lnTo>
                  <a:lnTo>
                    <a:pt x="179" y="274"/>
                  </a:lnTo>
                  <a:lnTo>
                    <a:pt x="196" y="264"/>
                  </a:lnTo>
                  <a:lnTo>
                    <a:pt x="196" y="294"/>
                  </a:lnTo>
                  <a:lnTo>
                    <a:pt x="204" y="304"/>
                  </a:lnTo>
                  <a:lnTo>
                    <a:pt x="204" y="333"/>
                  </a:lnTo>
                  <a:lnTo>
                    <a:pt x="222" y="343"/>
                  </a:lnTo>
                  <a:lnTo>
                    <a:pt x="213" y="362"/>
                  </a:lnTo>
                  <a:lnTo>
                    <a:pt x="239" y="362"/>
                  </a:lnTo>
                  <a:lnTo>
                    <a:pt x="264" y="362"/>
                  </a:lnTo>
                  <a:lnTo>
                    <a:pt x="281" y="362"/>
                  </a:lnTo>
                  <a:lnTo>
                    <a:pt x="298" y="362"/>
                  </a:lnTo>
                  <a:lnTo>
                    <a:pt x="307" y="382"/>
                  </a:lnTo>
                  <a:lnTo>
                    <a:pt x="281" y="558"/>
                  </a:lnTo>
                  <a:lnTo>
                    <a:pt x="136" y="529"/>
                  </a:lnTo>
                  <a:lnTo>
                    <a:pt x="0" y="490"/>
                  </a:lnTo>
                  <a:lnTo>
                    <a:pt x="25" y="353"/>
                  </a:lnTo>
                  <a:lnTo>
                    <a:pt x="42" y="333"/>
                  </a:lnTo>
                  <a:lnTo>
                    <a:pt x="25" y="323"/>
                  </a:lnTo>
                  <a:lnTo>
                    <a:pt x="51" y="284"/>
                  </a:lnTo>
                  <a:lnTo>
                    <a:pt x="68" y="255"/>
                  </a:lnTo>
                  <a:lnTo>
                    <a:pt x="77" y="225"/>
                  </a:lnTo>
                  <a:lnTo>
                    <a:pt x="59" y="216"/>
                  </a:lnTo>
                  <a:lnTo>
                    <a:pt x="59" y="186"/>
                  </a:lnTo>
                  <a:lnTo>
                    <a:pt x="68" y="147"/>
                  </a:lnTo>
                  <a:lnTo>
                    <a:pt x="77" y="118"/>
                  </a:lnTo>
                  <a:lnTo>
                    <a:pt x="77" y="118"/>
                  </a:lnTo>
                  <a:lnTo>
                    <a:pt x="94" y="49"/>
                  </a:lnTo>
                  <a:lnTo>
                    <a:pt x="94" y="2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Freeform 60"/>
            <p:cNvSpPr/>
            <p:nvPr/>
          </p:nvSpPr>
          <p:spPr bwMode="auto">
            <a:xfrm>
              <a:off x="3421251" y="4040890"/>
              <a:ext cx="649272" cy="639036"/>
            </a:xfrm>
            <a:custGeom>
              <a:avLst/>
              <a:gdLst/>
              <a:ahLst/>
              <a:cxnLst>
                <a:cxn ang="0">
                  <a:pos x="94" y="0"/>
                </a:cxn>
                <a:cxn ang="0">
                  <a:pos x="94" y="10"/>
                </a:cxn>
                <a:cxn ang="0">
                  <a:pos x="85" y="49"/>
                </a:cxn>
                <a:cxn ang="0">
                  <a:pos x="77" y="59"/>
                </a:cxn>
                <a:cxn ang="0">
                  <a:pos x="77" y="88"/>
                </a:cxn>
                <a:cxn ang="0">
                  <a:pos x="60" y="108"/>
                </a:cxn>
                <a:cxn ang="0">
                  <a:pos x="51" y="128"/>
                </a:cxn>
                <a:cxn ang="0">
                  <a:pos x="43" y="147"/>
                </a:cxn>
                <a:cxn ang="0">
                  <a:pos x="34" y="176"/>
                </a:cxn>
                <a:cxn ang="0">
                  <a:pos x="26" y="196"/>
                </a:cxn>
                <a:cxn ang="0">
                  <a:pos x="17" y="196"/>
                </a:cxn>
                <a:cxn ang="0">
                  <a:pos x="17" y="216"/>
                </a:cxn>
                <a:cxn ang="0">
                  <a:pos x="0" y="225"/>
                </a:cxn>
                <a:cxn ang="0">
                  <a:pos x="0" y="255"/>
                </a:cxn>
                <a:cxn ang="0">
                  <a:pos x="0" y="265"/>
                </a:cxn>
                <a:cxn ang="0">
                  <a:pos x="0" y="284"/>
                </a:cxn>
                <a:cxn ang="0">
                  <a:pos x="0" y="294"/>
                </a:cxn>
                <a:cxn ang="0">
                  <a:pos x="196" y="363"/>
                </a:cxn>
                <a:cxn ang="0">
                  <a:pos x="333" y="402"/>
                </a:cxn>
                <a:cxn ang="0">
                  <a:pos x="358" y="265"/>
                </a:cxn>
                <a:cxn ang="0">
                  <a:pos x="375" y="245"/>
                </a:cxn>
                <a:cxn ang="0">
                  <a:pos x="358" y="235"/>
                </a:cxn>
                <a:cxn ang="0">
                  <a:pos x="384" y="196"/>
                </a:cxn>
                <a:cxn ang="0">
                  <a:pos x="401" y="167"/>
                </a:cxn>
                <a:cxn ang="0">
                  <a:pos x="410" y="137"/>
                </a:cxn>
                <a:cxn ang="0">
                  <a:pos x="392" y="128"/>
                </a:cxn>
                <a:cxn ang="0">
                  <a:pos x="392" y="118"/>
                </a:cxn>
                <a:cxn ang="0">
                  <a:pos x="375" y="118"/>
                </a:cxn>
                <a:cxn ang="0">
                  <a:pos x="358" y="108"/>
                </a:cxn>
                <a:cxn ang="0">
                  <a:pos x="333" y="98"/>
                </a:cxn>
                <a:cxn ang="0">
                  <a:pos x="299" y="98"/>
                </a:cxn>
                <a:cxn ang="0">
                  <a:pos x="265" y="88"/>
                </a:cxn>
                <a:cxn ang="0">
                  <a:pos x="239" y="98"/>
                </a:cxn>
                <a:cxn ang="0">
                  <a:pos x="230" y="88"/>
                </a:cxn>
                <a:cxn ang="0">
                  <a:pos x="205" y="98"/>
                </a:cxn>
                <a:cxn ang="0">
                  <a:pos x="188" y="79"/>
                </a:cxn>
                <a:cxn ang="0">
                  <a:pos x="162" y="79"/>
                </a:cxn>
                <a:cxn ang="0">
                  <a:pos x="137" y="69"/>
                </a:cxn>
                <a:cxn ang="0">
                  <a:pos x="137" y="49"/>
                </a:cxn>
                <a:cxn ang="0">
                  <a:pos x="137" y="30"/>
                </a:cxn>
                <a:cxn ang="0">
                  <a:pos x="119" y="20"/>
                </a:cxn>
                <a:cxn ang="0">
                  <a:pos x="111" y="10"/>
                </a:cxn>
                <a:cxn ang="0">
                  <a:pos x="94" y="0"/>
                </a:cxn>
              </a:cxnLst>
              <a:rect l="0" t="0" r="r" b="b"/>
              <a:pathLst>
                <a:path w="410" h="402">
                  <a:moveTo>
                    <a:pt x="94" y="0"/>
                  </a:moveTo>
                  <a:lnTo>
                    <a:pt x="94" y="10"/>
                  </a:lnTo>
                  <a:lnTo>
                    <a:pt x="85" y="49"/>
                  </a:lnTo>
                  <a:lnTo>
                    <a:pt x="77" y="59"/>
                  </a:lnTo>
                  <a:lnTo>
                    <a:pt x="77" y="88"/>
                  </a:lnTo>
                  <a:lnTo>
                    <a:pt x="60" y="108"/>
                  </a:lnTo>
                  <a:lnTo>
                    <a:pt x="51" y="128"/>
                  </a:lnTo>
                  <a:lnTo>
                    <a:pt x="43" y="147"/>
                  </a:lnTo>
                  <a:lnTo>
                    <a:pt x="34" y="176"/>
                  </a:lnTo>
                  <a:lnTo>
                    <a:pt x="26" y="196"/>
                  </a:lnTo>
                  <a:lnTo>
                    <a:pt x="17" y="196"/>
                  </a:lnTo>
                  <a:lnTo>
                    <a:pt x="17" y="216"/>
                  </a:lnTo>
                  <a:lnTo>
                    <a:pt x="0" y="225"/>
                  </a:lnTo>
                  <a:lnTo>
                    <a:pt x="0" y="255"/>
                  </a:lnTo>
                  <a:lnTo>
                    <a:pt x="0" y="265"/>
                  </a:lnTo>
                  <a:lnTo>
                    <a:pt x="0" y="284"/>
                  </a:lnTo>
                  <a:lnTo>
                    <a:pt x="0" y="294"/>
                  </a:lnTo>
                  <a:lnTo>
                    <a:pt x="196" y="363"/>
                  </a:lnTo>
                  <a:lnTo>
                    <a:pt x="333" y="402"/>
                  </a:lnTo>
                  <a:lnTo>
                    <a:pt x="358" y="265"/>
                  </a:lnTo>
                  <a:lnTo>
                    <a:pt x="375" y="245"/>
                  </a:lnTo>
                  <a:lnTo>
                    <a:pt x="358" y="235"/>
                  </a:lnTo>
                  <a:lnTo>
                    <a:pt x="384" y="196"/>
                  </a:lnTo>
                  <a:lnTo>
                    <a:pt x="401" y="167"/>
                  </a:lnTo>
                  <a:lnTo>
                    <a:pt x="410" y="137"/>
                  </a:lnTo>
                  <a:lnTo>
                    <a:pt x="392" y="128"/>
                  </a:lnTo>
                  <a:lnTo>
                    <a:pt x="392" y="118"/>
                  </a:lnTo>
                  <a:lnTo>
                    <a:pt x="375" y="118"/>
                  </a:lnTo>
                  <a:lnTo>
                    <a:pt x="358" y="108"/>
                  </a:lnTo>
                  <a:lnTo>
                    <a:pt x="333" y="98"/>
                  </a:lnTo>
                  <a:lnTo>
                    <a:pt x="299" y="98"/>
                  </a:lnTo>
                  <a:lnTo>
                    <a:pt x="265" y="88"/>
                  </a:lnTo>
                  <a:lnTo>
                    <a:pt x="239" y="98"/>
                  </a:lnTo>
                  <a:lnTo>
                    <a:pt x="230" y="88"/>
                  </a:lnTo>
                  <a:lnTo>
                    <a:pt x="205" y="98"/>
                  </a:lnTo>
                  <a:lnTo>
                    <a:pt x="188" y="79"/>
                  </a:lnTo>
                  <a:lnTo>
                    <a:pt x="162" y="79"/>
                  </a:lnTo>
                  <a:lnTo>
                    <a:pt x="137" y="69"/>
                  </a:lnTo>
                  <a:lnTo>
                    <a:pt x="137" y="49"/>
                  </a:lnTo>
                  <a:lnTo>
                    <a:pt x="137" y="30"/>
                  </a:lnTo>
                  <a:lnTo>
                    <a:pt x="119" y="20"/>
                  </a:lnTo>
                  <a:lnTo>
                    <a:pt x="111" y="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Freeform 61"/>
            <p:cNvSpPr/>
            <p:nvPr/>
          </p:nvSpPr>
          <p:spPr bwMode="auto">
            <a:xfrm>
              <a:off x="3351531" y="4507621"/>
              <a:ext cx="638378" cy="1259669"/>
            </a:xfrm>
            <a:custGeom>
              <a:avLst/>
              <a:gdLst/>
              <a:ahLst/>
              <a:cxnLst>
                <a:cxn ang="0">
                  <a:pos x="43" y="0"/>
                </a:cxn>
                <a:cxn ang="0">
                  <a:pos x="35" y="49"/>
                </a:cxn>
                <a:cxn ang="0">
                  <a:pos x="26" y="78"/>
                </a:cxn>
                <a:cxn ang="0">
                  <a:pos x="0" y="117"/>
                </a:cxn>
                <a:cxn ang="0">
                  <a:pos x="9" y="147"/>
                </a:cxn>
                <a:cxn ang="0">
                  <a:pos x="9" y="196"/>
                </a:cxn>
                <a:cxn ang="0">
                  <a:pos x="0" y="225"/>
                </a:cxn>
                <a:cxn ang="0">
                  <a:pos x="17" y="264"/>
                </a:cxn>
                <a:cxn ang="0">
                  <a:pos x="35" y="323"/>
                </a:cxn>
                <a:cxn ang="0">
                  <a:pos x="52" y="313"/>
                </a:cxn>
                <a:cxn ang="0">
                  <a:pos x="52" y="333"/>
                </a:cxn>
                <a:cxn ang="0">
                  <a:pos x="52" y="343"/>
                </a:cxn>
                <a:cxn ang="0">
                  <a:pos x="35" y="323"/>
                </a:cxn>
                <a:cxn ang="0">
                  <a:pos x="35" y="372"/>
                </a:cxn>
                <a:cxn ang="0">
                  <a:pos x="60" y="392"/>
                </a:cxn>
                <a:cxn ang="0">
                  <a:pos x="43" y="441"/>
                </a:cxn>
                <a:cxn ang="0">
                  <a:pos x="60" y="480"/>
                </a:cxn>
                <a:cxn ang="0">
                  <a:pos x="77" y="519"/>
                </a:cxn>
                <a:cxn ang="0">
                  <a:pos x="86" y="548"/>
                </a:cxn>
                <a:cxn ang="0">
                  <a:pos x="94" y="597"/>
                </a:cxn>
                <a:cxn ang="0">
                  <a:pos x="137" y="617"/>
                </a:cxn>
                <a:cxn ang="0">
                  <a:pos x="154" y="646"/>
                </a:cxn>
                <a:cxn ang="0">
                  <a:pos x="180" y="676"/>
                </a:cxn>
                <a:cxn ang="0">
                  <a:pos x="214" y="715"/>
                </a:cxn>
                <a:cxn ang="0">
                  <a:pos x="222" y="764"/>
                </a:cxn>
                <a:cxn ang="0">
                  <a:pos x="316" y="793"/>
                </a:cxn>
                <a:cxn ang="0">
                  <a:pos x="367" y="783"/>
                </a:cxn>
                <a:cxn ang="0">
                  <a:pos x="367" y="764"/>
                </a:cxn>
                <a:cxn ang="0">
                  <a:pos x="376" y="734"/>
                </a:cxn>
                <a:cxn ang="0">
                  <a:pos x="401" y="695"/>
                </a:cxn>
                <a:cxn ang="0">
                  <a:pos x="393" y="646"/>
                </a:cxn>
                <a:cxn ang="0">
                  <a:pos x="180" y="284"/>
                </a:cxn>
              </a:cxnLst>
              <a:rect l="0" t="0" r="r" b="b"/>
              <a:pathLst>
                <a:path w="401" h="793">
                  <a:moveTo>
                    <a:pt x="239" y="69"/>
                  </a:moveTo>
                  <a:lnTo>
                    <a:pt x="43" y="0"/>
                  </a:lnTo>
                  <a:lnTo>
                    <a:pt x="35" y="20"/>
                  </a:lnTo>
                  <a:lnTo>
                    <a:pt x="35" y="49"/>
                  </a:lnTo>
                  <a:lnTo>
                    <a:pt x="26" y="59"/>
                  </a:lnTo>
                  <a:lnTo>
                    <a:pt x="26" y="78"/>
                  </a:lnTo>
                  <a:lnTo>
                    <a:pt x="9" y="88"/>
                  </a:lnTo>
                  <a:lnTo>
                    <a:pt x="0" y="117"/>
                  </a:lnTo>
                  <a:lnTo>
                    <a:pt x="0" y="127"/>
                  </a:lnTo>
                  <a:lnTo>
                    <a:pt x="9" y="147"/>
                  </a:lnTo>
                  <a:lnTo>
                    <a:pt x="17" y="176"/>
                  </a:lnTo>
                  <a:lnTo>
                    <a:pt x="9" y="196"/>
                  </a:lnTo>
                  <a:lnTo>
                    <a:pt x="9" y="215"/>
                  </a:lnTo>
                  <a:lnTo>
                    <a:pt x="0" y="225"/>
                  </a:lnTo>
                  <a:lnTo>
                    <a:pt x="9" y="255"/>
                  </a:lnTo>
                  <a:lnTo>
                    <a:pt x="17" y="264"/>
                  </a:lnTo>
                  <a:lnTo>
                    <a:pt x="17" y="303"/>
                  </a:lnTo>
                  <a:lnTo>
                    <a:pt x="35" y="323"/>
                  </a:lnTo>
                  <a:lnTo>
                    <a:pt x="43" y="323"/>
                  </a:lnTo>
                  <a:lnTo>
                    <a:pt x="52" y="313"/>
                  </a:lnTo>
                  <a:lnTo>
                    <a:pt x="52" y="323"/>
                  </a:lnTo>
                  <a:lnTo>
                    <a:pt x="52" y="333"/>
                  </a:lnTo>
                  <a:lnTo>
                    <a:pt x="52" y="343"/>
                  </a:lnTo>
                  <a:lnTo>
                    <a:pt x="52" y="343"/>
                  </a:lnTo>
                  <a:lnTo>
                    <a:pt x="43" y="333"/>
                  </a:lnTo>
                  <a:lnTo>
                    <a:pt x="35" y="323"/>
                  </a:lnTo>
                  <a:lnTo>
                    <a:pt x="35" y="333"/>
                  </a:lnTo>
                  <a:lnTo>
                    <a:pt x="35" y="372"/>
                  </a:lnTo>
                  <a:lnTo>
                    <a:pt x="43" y="392"/>
                  </a:lnTo>
                  <a:lnTo>
                    <a:pt x="60" y="392"/>
                  </a:lnTo>
                  <a:lnTo>
                    <a:pt x="43" y="421"/>
                  </a:lnTo>
                  <a:lnTo>
                    <a:pt x="43" y="441"/>
                  </a:lnTo>
                  <a:lnTo>
                    <a:pt x="52" y="450"/>
                  </a:lnTo>
                  <a:lnTo>
                    <a:pt x="60" y="480"/>
                  </a:lnTo>
                  <a:lnTo>
                    <a:pt x="69" y="509"/>
                  </a:lnTo>
                  <a:lnTo>
                    <a:pt x="77" y="519"/>
                  </a:lnTo>
                  <a:lnTo>
                    <a:pt x="77" y="529"/>
                  </a:lnTo>
                  <a:lnTo>
                    <a:pt x="86" y="548"/>
                  </a:lnTo>
                  <a:lnTo>
                    <a:pt x="77" y="578"/>
                  </a:lnTo>
                  <a:lnTo>
                    <a:pt x="94" y="597"/>
                  </a:lnTo>
                  <a:lnTo>
                    <a:pt x="120" y="607"/>
                  </a:lnTo>
                  <a:lnTo>
                    <a:pt x="137" y="617"/>
                  </a:lnTo>
                  <a:lnTo>
                    <a:pt x="145" y="636"/>
                  </a:lnTo>
                  <a:lnTo>
                    <a:pt x="154" y="646"/>
                  </a:lnTo>
                  <a:lnTo>
                    <a:pt x="171" y="646"/>
                  </a:lnTo>
                  <a:lnTo>
                    <a:pt x="180" y="676"/>
                  </a:lnTo>
                  <a:lnTo>
                    <a:pt x="188" y="676"/>
                  </a:lnTo>
                  <a:lnTo>
                    <a:pt x="214" y="715"/>
                  </a:lnTo>
                  <a:lnTo>
                    <a:pt x="222" y="734"/>
                  </a:lnTo>
                  <a:lnTo>
                    <a:pt x="222" y="764"/>
                  </a:lnTo>
                  <a:lnTo>
                    <a:pt x="231" y="783"/>
                  </a:lnTo>
                  <a:lnTo>
                    <a:pt x="316" y="793"/>
                  </a:lnTo>
                  <a:lnTo>
                    <a:pt x="367" y="793"/>
                  </a:lnTo>
                  <a:lnTo>
                    <a:pt x="367" y="783"/>
                  </a:lnTo>
                  <a:lnTo>
                    <a:pt x="359" y="773"/>
                  </a:lnTo>
                  <a:lnTo>
                    <a:pt x="367" y="764"/>
                  </a:lnTo>
                  <a:lnTo>
                    <a:pt x="367" y="744"/>
                  </a:lnTo>
                  <a:lnTo>
                    <a:pt x="376" y="734"/>
                  </a:lnTo>
                  <a:lnTo>
                    <a:pt x="384" y="705"/>
                  </a:lnTo>
                  <a:lnTo>
                    <a:pt x="401" y="695"/>
                  </a:lnTo>
                  <a:lnTo>
                    <a:pt x="401" y="676"/>
                  </a:lnTo>
                  <a:lnTo>
                    <a:pt x="393" y="646"/>
                  </a:lnTo>
                  <a:lnTo>
                    <a:pt x="384" y="627"/>
                  </a:lnTo>
                  <a:lnTo>
                    <a:pt x="180" y="284"/>
                  </a:lnTo>
                  <a:lnTo>
                    <a:pt x="239" y="6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Freeform 62"/>
            <p:cNvSpPr/>
            <p:nvPr/>
          </p:nvSpPr>
          <p:spPr bwMode="auto">
            <a:xfrm>
              <a:off x="3636948" y="4618030"/>
              <a:ext cx="516368" cy="884947"/>
            </a:xfrm>
            <a:custGeom>
              <a:avLst/>
              <a:gdLst/>
              <a:ahLst/>
              <a:cxnLst>
                <a:cxn ang="0">
                  <a:pos x="324" y="68"/>
                </a:cxn>
                <a:cxn ang="0">
                  <a:pos x="264" y="430"/>
                </a:cxn>
                <a:cxn ang="0">
                  <a:pos x="264" y="450"/>
                </a:cxn>
                <a:cxn ang="0">
                  <a:pos x="264" y="460"/>
                </a:cxn>
                <a:cxn ang="0">
                  <a:pos x="255" y="479"/>
                </a:cxn>
                <a:cxn ang="0">
                  <a:pos x="247" y="499"/>
                </a:cxn>
                <a:cxn ang="0">
                  <a:pos x="238" y="499"/>
                </a:cxn>
                <a:cxn ang="0">
                  <a:pos x="238" y="489"/>
                </a:cxn>
                <a:cxn ang="0">
                  <a:pos x="221" y="489"/>
                </a:cxn>
                <a:cxn ang="0">
                  <a:pos x="213" y="528"/>
                </a:cxn>
                <a:cxn ang="0">
                  <a:pos x="204" y="558"/>
                </a:cxn>
                <a:cxn ang="0">
                  <a:pos x="0" y="215"/>
                </a:cxn>
                <a:cxn ang="0">
                  <a:pos x="59" y="0"/>
                </a:cxn>
                <a:cxn ang="0">
                  <a:pos x="179" y="29"/>
                </a:cxn>
                <a:cxn ang="0">
                  <a:pos x="196" y="39"/>
                </a:cxn>
                <a:cxn ang="0">
                  <a:pos x="196" y="39"/>
                </a:cxn>
                <a:cxn ang="0">
                  <a:pos x="324" y="68"/>
                </a:cxn>
              </a:cxnLst>
              <a:rect l="0" t="0" r="r" b="b"/>
              <a:pathLst>
                <a:path w="324" h="558">
                  <a:moveTo>
                    <a:pt x="324" y="68"/>
                  </a:moveTo>
                  <a:lnTo>
                    <a:pt x="264" y="430"/>
                  </a:lnTo>
                  <a:lnTo>
                    <a:pt x="264" y="450"/>
                  </a:lnTo>
                  <a:lnTo>
                    <a:pt x="264" y="460"/>
                  </a:lnTo>
                  <a:lnTo>
                    <a:pt x="255" y="479"/>
                  </a:lnTo>
                  <a:lnTo>
                    <a:pt x="247" y="499"/>
                  </a:lnTo>
                  <a:lnTo>
                    <a:pt x="238" y="499"/>
                  </a:lnTo>
                  <a:lnTo>
                    <a:pt x="238" y="489"/>
                  </a:lnTo>
                  <a:lnTo>
                    <a:pt x="221" y="489"/>
                  </a:lnTo>
                  <a:lnTo>
                    <a:pt x="213" y="528"/>
                  </a:lnTo>
                  <a:lnTo>
                    <a:pt x="204" y="558"/>
                  </a:lnTo>
                  <a:lnTo>
                    <a:pt x="0" y="215"/>
                  </a:lnTo>
                  <a:lnTo>
                    <a:pt x="59" y="0"/>
                  </a:lnTo>
                  <a:lnTo>
                    <a:pt x="179" y="29"/>
                  </a:lnTo>
                  <a:lnTo>
                    <a:pt x="196" y="39"/>
                  </a:lnTo>
                  <a:lnTo>
                    <a:pt x="196" y="39"/>
                  </a:lnTo>
                  <a:lnTo>
                    <a:pt x="324" y="68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Freeform 63"/>
            <p:cNvSpPr/>
            <p:nvPr/>
          </p:nvSpPr>
          <p:spPr bwMode="auto">
            <a:xfrm>
              <a:off x="3909295" y="5300560"/>
              <a:ext cx="555585" cy="729371"/>
            </a:xfrm>
            <a:custGeom>
              <a:avLst/>
              <a:gdLst/>
              <a:ahLst/>
              <a:cxnLst>
                <a:cxn ang="0">
                  <a:pos x="94" y="0"/>
                </a:cxn>
                <a:cxn ang="0">
                  <a:pos x="265" y="39"/>
                </a:cxn>
                <a:cxn ang="0">
                  <a:pos x="350" y="49"/>
                </a:cxn>
                <a:cxn ang="0">
                  <a:pos x="316" y="304"/>
                </a:cxn>
                <a:cxn ang="0">
                  <a:pos x="307" y="353"/>
                </a:cxn>
                <a:cxn ang="0">
                  <a:pos x="299" y="402"/>
                </a:cxn>
                <a:cxn ang="0">
                  <a:pos x="290" y="460"/>
                </a:cxn>
                <a:cxn ang="0">
                  <a:pos x="230" y="451"/>
                </a:cxn>
                <a:cxn ang="0">
                  <a:pos x="179" y="441"/>
                </a:cxn>
                <a:cxn ang="0">
                  <a:pos x="94" y="372"/>
                </a:cxn>
                <a:cxn ang="0">
                  <a:pos x="0" y="314"/>
                </a:cxn>
                <a:cxn ang="0">
                  <a:pos x="0" y="294"/>
                </a:cxn>
                <a:cxn ang="0">
                  <a:pos x="17" y="294"/>
                </a:cxn>
                <a:cxn ang="0">
                  <a:pos x="17" y="284"/>
                </a:cxn>
                <a:cxn ang="0">
                  <a:pos x="9" y="274"/>
                </a:cxn>
                <a:cxn ang="0">
                  <a:pos x="17" y="265"/>
                </a:cxn>
                <a:cxn ang="0">
                  <a:pos x="17" y="245"/>
                </a:cxn>
                <a:cxn ang="0">
                  <a:pos x="26" y="235"/>
                </a:cxn>
                <a:cxn ang="0">
                  <a:pos x="34" y="206"/>
                </a:cxn>
                <a:cxn ang="0">
                  <a:pos x="51" y="196"/>
                </a:cxn>
                <a:cxn ang="0">
                  <a:pos x="51" y="177"/>
                </a:cxn>
                <a:cxn ang="0">
                  <a:pos x="43" y="147"/>
                </a:cxn>
                <a:cxn ang="0">
                  <a:pos x="34" y="128"/>
                </a:cxn>
                <a:cxn ang="0">
                  <a:pos x="43" y="98"/>
                </a:cxn>
                <a:cxn ang="0">
                  <a:pos x="51" y="59"/>
                </a:cxn>
                <a:cxn ang="0">
                  <a:pos x="68" y="59"/>
                </a:cxn>
                <a:cxn ang="0">
                  <a:pos x="68" y="69"/>
                </a:cxn>
                <a:cxn ang="0">
                  <a:pos x="77" y="69"/>
                </a:cxn>
                <a:cxn ang="0">
                  <a:pos x="85" y="49"/>
                </a:cxn>
                <a:cxn ang="0">
                  <a:pos x="94" y="30"/>
                </a:cxn>
                <a:cxn ang="0">
                  <a:pos x="94" y="20"/>
                </a:cxn>
                <a:cxn ang="0">
                  <a:pos x="94" y="0"/>
                </a:cxn>
              </a:cxnLst>
              <a:rect l="0" t="0" r="r" b="b"/>
              <a:pathLst>
                <a:path w="350" h="460">
                  <a:moveTo>
                    <a:pt x="94" y="0"/>
                  </a:moveTo>
                  <a:lnTo>
                    <a:pt x="265" y="39"/>
                  </a:lnTo>
                  <a:lnTo>
                    <a:pt x="350" y="49"/>
                  </a:lnTo>
                  <a:lnTo>
                    <a:pt x="316" y="304"/>
                  </a:lnTo>
                  <a:lnTo>
                    <a:pt x="307" y="353"/>
                  </a:lnTo>
                  <a:lnTo>
                    <a:pt x="299" y="402"/>
                  </a:lnTo>
                  <a:lnTo>
                    <a:pt x="290" y="460"/>
                  </a:lnTo>
                  <a:lnTo>
                    <a:pt x="230" y="451"/>
                  </a:lnTo>
                  <a:lnTo>
                    <a:pt x="179" y="441"/>
                  </a:lnTo>
                  <a:lnTo>
                    <a:pt x="94" y="372"/>
                  </a:lnTo>
                  <a:lnTo>
                    <a:pt x="0" y="314"/>
                  </a:lnTo>
                  <a:lnTo>
                    <a:pt x="0" y="294"/>
                  </a:lnTo>
                  <a:lnTo>
                    <a:pt x="17" y="294"/>
                  </a:lnTo>
                  <a:lnTo>
                    <a:pt x="17" y="284"/>
                  </a:lnTo>
                  <a:lnTo>
                    <a:pt x="9" y="274"/>
                  </a:lnTo>
                  <a:lnTo>
                    <a:pt x="17" y="265"/>
                  </a:lnTo>
                  <a:lnTo>
                    <a:pt x="17" y="245"/>
                  </a:lnTo>
                  <a:lnTo>
                    <a:pt x="26" y="235"/>
                  </a:lnTo>
                  <a:lnTo>
                    <a:pt x="34" y="206"/>
                  </a:lnTo>
                  <a:lnTo>
                    <a:pt x="51" y="196"/>
                  </a:lnTo>
                  <a:lnTo>
                    <a:pt x="51" y="177"/>
                  </a:lnTo>
                  <a:lnTo>
                    <a:pt x="43" y="147"/>
                  </a:lnTo>
                  <a:lnTo>
                    <a:pt x="34" y="128"/>
                  </a:lnTo>
                  <a:lnTo>
                    <a:pt x="43" y="98"/>
                  </a:lnTo>
                  <a:lnTo>
                    <a:pt x="51" y="59"/>
                  </a:lnTo>
                  <a:lnTo>
                    <a:pt x="68" y="59"/>
                  </a:lnTo>
                  <a:lnTo>
                    <a:pt x="68" y="69"/>
                  </a:lnTo>
                  <a:lnTo>
                    <a:pt x="77" y="69"/>
                  </a:lnTo>
                  <a:lnTo>
                    <a:pt x="85" y="49"/>
                  </a:lnTo>
                  <a:lnTo>
                    <a:pt x="94" y="30"/>
                  </a:lnTo>
                  <a:lnTo>
                    <a:pt x="94" y="2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Freeform 64"/>
            <p:cNvSpPr/>
            <p:nvPr/>
          </p:nvSpPr>
          <p:spPr bwMode="auto">
            <a:xfrm>
              <a:off x="4057451" y="4725093"/>
              <a:ext cx="461898" cy="654091"/>
            </a:xfrm>
            <a:custGeom>
              <a:avLst/>
              <a:gdLst/>
              <a:ahLst/>
              <a:cxnLst>
                <a:cxn ang="0">
                  <a:pos x="213" y="39"/>
                </a:cxn>
                <a:cxn ang="0">
                  <a:pos x="205" y="78"/>
                </a:cxn>
                <a:cxn ang="0">
                  <a:pos x="196" y="108"/>
                </a:cxn>
                <a:cxn ang="0">
                  <a:pos x="290" y="127"/>
                </a:cxn>
                <a:cxn ang="0">
                  <a:pos x="273" y="294"/>
                </a:cxn>
                <a:cxn ang="0">
                  <a:pos x="256" y="411"/>
                </a:cxn>
                <a:cxn ang="0">
                  <a:pos x="171" y="401"/>
                </a:cxn>
                <a:cxn ang="0">
                  <a:pos x="0" y="362"/>
                </a:cxn>
                <a:cxn ang="0">
                  <a:pos x="9" y="313"/>
                </a:cxn>
                <a:cxn ang="0">
                  <a:pos x="60" y="0"/>
                </a:cxn>
                <a:cxn ang="0">
                  <a:pos x="171" y="29"/>
                </a:cxn>
                <a:cxn ang="0">
                  <a:pos x="213" y="39"/>
                </a:cxn>
              </a:cxnLst>
              <a:rect l="0" t="0" r="r" b="b"/>
              <a:pathLst>
                <a:path w="290" h="411">
                  <a:moveTo>
                    <a:pt x="213" y="39"/>
                  </a:moveTo>
                  <a:lnTo>
                    <a:pt x="205" y="78"/>
                  </a:lnTo>
                  <a:lnTo>
                    <a:pt x="196" y="108"/>
                  </a:lnTo>
                  <a:lnTo>
                    <a:pt x="290" y="127"/>
                  </a:lnTo>
                  <a:lnTo>
                    <a:pt x="273" y="294"/>
                  </a:lnTo>
                  <a:lnTo>
                    <a:pt x="256" y="411"/>
                  </a:lnTo>
                  <a:lnTo>
                    <a:pt x="171" y="401"/>
                  </a:lnTo>
                  <a:lnTo>
                    <a:pt x="0" y="362"/>
                  </a:lnTo>
                  <a:lnTo>
                    <a:pt x="9" y="313"/>
                  </a:lnTo>
                  <a:lnTo>
                    <a:pt x="60" y="0"/>
                  </a:lnTo>
                  <a:lnTo>
                    <a:pt x="171" y="29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Freeform 65"/>
            <p:cNvSpPr/>
            <p:nvPr/>
          </p:nvSpPr>
          <p:spPr bwMode="auto">
            <a:xfrm>
              <a:off x="4151137" y="3915425"/>
              <a:ext cx="825753" cy="60557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77" y="10"/>
                </a:cxn>
                <a:cxn ang="0">
                  <a:pos x="145" y="29"/>
                </a:cxn>
                <a:cxn ang="0">
                  <a:pos x="205" y="39"/>
                </a:cxn>
                <a:cxn ang="0">
                  <a:pos x="290" y="59"/>
                </a:cxn>
                <a:cxn ang="0">
                  <a:pos x="367" y="68"/>
                </a:cxn>
                <a:cxn ang="0">
                  <a:pos x="435" y="78"/>
                </a:cxn>
                <a:cxn ang="0">
                  <a:pos x="521" y="98"/>
                </a:cxn>
                <a:cxn ang="0">
                  <a:pos x="512" y="157"/>
                </a:cxn>
                <a:cxn ang="0">
                  <a:pos x="504" y="264"/>
                </a:cxn>
                <a:cxn ang="0">
                  <a:pos x="495" y="382"/>
                </a:cxn>
                <a:cxn ang="0">
                  <a:pos x="179" y="333"/>
                </a:cxn>
                <a:cxn ang="0">
                  <a:pos x="171" y="372"/>
                </a:cxn>
                <a:cxn ang="0">
                  <a:pos x="162" y="352"/>
                </a:cxn>
                <a:cxn ang="0">
                  <a:pos x="145" y="352"/>
                </a:cxn>
                <a:cxn ang="0">
                  <a:pos x="137" y="352"/>
                </a:cxn>
                <a:cxn ang="0">
                  <a:pos x="128" y="352"/>
                </a:cxn>
                <a:cxn ang="0">
                  <a:pos x="111" y="352"/>
                </a:cxn>
                <a:cxn ang="0">
                  <a:pos x="103" y="352"/>
                </a:cxn>
                <a:cxn ang="0">
                  <a:pos x="94" y="352"/>
                </a:cxn>
                <a:cxn ang="0">
                  <a:pos x="77" y="352"/>
                </a:cxn>
                <a:cxn ang="0">
                  <a:pos x="86" y="333"/>
                </a:cxn>
                <a:cxn ang="0">
                  <a:pos x="68" y="323"/>
                </a:cxn>
                <a:cxn ang="0">
                  <a:pos x="68" y="294"/>
                </a:cxn>
                <a:cxn ang="0">
                  <a:pos x="60" y="284"/>
                </a:cxn>
                <a:cxn ang="0">
                  <a:pos x="60" y="254"/>
                </a:cxn>
                <a:cxn ang="0">
                  <a:pos x="43" y="264"/>
                </a:cxn>
                <a:cxn ang="0">
                  <a:pos x="26" y="254"/>
                </a:cxn>
                <a:cxn ang="0">
                  <a:pos x="26" y="245"/>
                </a:cxn>
                <a:cxn ang="0">
                  <a:pos x="34" y="235"/>
                </a:cxn>
                <a:cxn ang="0">
                  <a:pos x="34" y="215"/>
                </a:cxn>
                <a:cxn ang="0">
                  <a:pos x="51" y="186"/>
                </a:cxn>
                <a:cxn ang="0">
                  <a:pos x="34" y="176"/>
                </a:cxn>
                <a:cxn ang="0">
                  <a:pos x="26" y="166"/>
                </a:cxn>
                <a:cxn ang="0">
                  <a:pos x="26" y="147"/>
                </a:cxn>
                <a:cxn ang="0">
                  <a:pos x="17" y="137"/>
                </a:cxn>
                <a:cxn ang="0">
                  <a:pos x="0" y="108"/>
                </a:cxn>
                <a:cxn ang="0">
                  <a:pos x="0" y="88"/>
                </a:cxn>
                <a:cxn ang="0">
                  <a:pos x="0" y="68"/>
                </a:cxn>
                <a:cxn ang="0">
                  <a:pos x="0" y="49"/>
                </a:cxn>
                <a:cxn ang="0">
                  <a:pos x="9" y="10"/>
                </a:cxn>
                <a:cxn ang="0">
                  <a:pos x="9" y="0"/>
                </a:cxn>
              </a:cxnLst>
              <a:rect l="0" t="0" r="r" b="b"/>
              <a:pathLst>
                <a:path w="521" h="382">
                  <a:moveTo>
                    <a:pt x="9" y="0"/>
                  </a:moveTo>
                  <a:lnTo>
                    <a:pt x="77" y="10"/>
                  </a:lnTo>
                  <a:lnTo>
                    <a:pt x="145" y="29"/>
                  </a:lnTo>
                  <a:lnTo>
                    <a:pt x="205" y="39"/>
                  </a:lnTo>
                  <a:lnTo>
                    <a:pt x="290" y="59"/>
                  </a:lnTo>
                  <a:lnTo>
                    <a:pt x="367" y="68"/>
                  </a:lnTo>
                  <a:lnTo>
                    <a:pt x="435" y="78"/>
                  </a:lnTo>
                  <a:lnTo>
                    <a:pt x="521" y="98"/>
                  </a:lnTo>
                  <a:lnTo>
                    <a:pt x="512" y="157"/>
                  </a:lnTo>
                  <a:lnTo>
                    <a:pt x="504" y="264"/>
                  </a:lnTo>
                  <a:lnTo>
                    <a:pt x="495" y="382"/>
                  </a:lnTo>
                  <a:lnTo>
                    <a:pt x="179" y="333"/>
                  </a:lnTo>
                  <a:lnTo>
                    <a:pt x="171" y="372"/>
                  </a:lnTo>
                  <a:lnTo>
                    <a:pt x="162" y="352"/>
                  </a:lnTo>
                  <a:lnTo>
                    <a:pt x="145" y="352"/>
                  </a:lnTo>
                  <a:lnTo>
                    <a:pt x="137" y="352"/>
                  </a:lnTo>
                  <a:lnTo>
                    <a:pt x="128" y="352"/>
                  </a:lnTo>
                  <a:lnTo>
                    <a:pt x="111" y="352"/>
                  </a:lnTo>
                  <a:lnTo>
                    <a:pt x="103" y="352"/>
                  </a:lnTo>
                  <a:lnTo>
                    <a:pt x="94" y="352"/>
                  </a:lnTo>
                  <a:lnTo>
                    <a:pt x="77" y="352"/>
                  </a:lnTo>
                  <a:lnTo>
                    <a:pt x="86" y="333"/>
                  </a:lnTo>
                  <a:lnTo>
                    <a:pt x="68" y="323"/>
                  </a:lnTo>
                  <a:lnTo>
                    <a:pt x="68" y="294"/>
                  </a:lnTo>
                  <a:lnTo>
                    <a:pt x="60" y="284"/>
                  </a:lnTo>
                  <a:lnTo>
                    <a:pt x="60" y="254"/>
                  </a:lnTo>
                  <a:lnTo>
                    <a:pt x="43" y="264"/>
                  </a:lnTo>
                  <a:lnTo>
                    <a:pt x="26" y="254"/>
                  </a:lnTo>
                  <a:lnTo>
                    <a:pt x="26" y="245"/>
                  </a:lnTo>
                  <a:lnTo>
                    <a:pt x="34" y="235"/>
                  </a:lnTo>
                  <a:lnTo>
                    <a:pt x="34" y="215"/>
                  </a:lnTo>
                  <a:lnTo>
                    <a:pt x="51" y="186"/>
                  </a:lnTo>
                  <a:lnTo>
                    <a:pt x="34" y="176"/>
                  </a:lnTo>
                  <a:lnTo>
                    <a:pt x="26" y="166"/>
                  </a:lnTo>
                  <a:lnTo>
                    <a:pt x="26" y="147"/>
                  </a:lnTo>
                  <a:lnTo>
                    <a:pt x="17" y="137"/>
                  </a:lnTo>
                  <a:lnTo>
                    <a:pt x="0" y="108"/>
                  </a:lnTo>
                  <a:lnTo>
                    <a:pt x="0" y="88"/>
                  </a:lnTo>
                  <a:lnTo>
                    <a:pt x="0" y="68"/>
                  </a:lnTo>
                  <a:lnTo>
                    <a:pt x="0" y="49"/>
                  </a:lnTo>
                  <a:lnTo>
                    <a:pt x="9" y="1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Freeform 66"/>
            <p:cNvSpPr/>
            <p:nvPr/>
          </p:nvSpPr>
          <p:spPr bwMode="auto">
            <a:xfrm>
              <a:off x="4913705" y="4449070"/>
              <a:ext cx="581731" cy="528626"/>
            </a:xfrm>
            <a:custGeom>
              <a:avLst/>
              <a:gdLst/>
              <a:ahLst/>
              <a:cxnLst>
                <a:cxn ang="0">
                  <a:pos x="367" y="49"/>
                </a:cxn>
                <a:cxn ang="0">
                  <a:pos x="341" y="333"/>
                </a:cxn>
                <a:cxn ang="0">
                  <a:pos x="239" y="323"/>
                </a:cxn>
                <a:cxn ang="0">
                  <a:pos x="94" y="303"/>
                </a:cxn>
                <a:cxn ang="0">
                  <a:pos x="0" y="284"/>
                </a:cxn>
                <a:cxn ang="0">
                  <a:pos x="9" y="254"/>
                </a:cxn>
                <a:cxn ang="0">
                  <a:pos x="17" y="215"/>
                </a:cxn>
                <a:cxn ang="0">
                  <a:pos x="43" y="39"/>
                </a:cxn>
                <a:cxn ang="0">
                  <a:pos x="51" y="0"/>
                </a:cxn>
                <a:cxn ang="0">
                  <a:pos x="367" y="49"/>
                </a:cxn>
              </a:cxnLst>
              <a:rect l="0" t="0" r="r" b="b"/>
              <a:pathLst>
                <a:path w="367" h="333">
                  <a:moveTo>
                    <a:pt x="367" y="49"/>
                  </a:moveTo>
                  <a:lnTo>
                    <a:pt x="341" y="333"/>
                  </a:lnTo>
                  <a:lnTo>
                    <a:pt x="239" y="323"/>
                  </a:lnTo>
                  <a:lnTo>
                    <a:pt x="94" y="303"/>
                  </a:lnTo>
                  <a:lnTo>
                    <a:pt x="0" y="284"/>
                  </a:lnTo>
                  <a:lnTo>
                    <a:pt x="9" y="254"/>
                  </a:lnTo>
                  <a:lnTo>
                    <a:pt x="17" y="215"/>
                  </a:lnTo>
                  <a:lnTo>
                    <a:pt x="43" y="39"/>
                  </a:lnTo>
                  <a:lnTo>
                    <a:pt x="51" y="0"/>
                  </a:lnTo>
                  <a:lnTo>
                    <a:pt x="367" y="4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Freeform 67"/>
            <p:cNvSpPr/>
            <p:nvPr/>
          </p:nvSpPr>
          <p:spPr bwMode="auto">
            <a:xfrm>
              <a:off x="4464879" y="4927510"/>
              <a:ext cx="594804" cy="54535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179" y="20"/>
                </a:cxn>
                <a:cxn ang="0">
                  <a:pos x="281" y="30"/>
                </a:cxn>
                <a:cxn ang="0">
                  <a:pos x="375" y="49"/>
                </a:cxn>
                <a:cxn ang="0">
                  <a:pos x="367" y="216"/>
                </a:cxn>
                <a:cxn ang="0">
                  <a:pos x="358" y="343"/>
                </a:cxn>
                <a:cxn ang="0">
                  <a:pos x="299" y="333"/>
                </a:cxn>
                <a:cxn ang="0">
                  <a:pos x="0" y="284"/>
                </a:cxn>
                <a:cxn ang="0">
                  <a:pos x="17" y="167"/>
                </a:cxn>
                <a:cxn ang="0">
                  <a:pos x="34" y="0"/>
                </a:cxn>
                <a:cxn ang="0">
                  <a:pos x="34" y="0"/>
                </a:cxn>
              </a:cxnLst>
              <a:rect l="0" t="0" r="r" b="b"/>
              <a:pathLst>
                <a:path w="375" h="343">
                  <a:moveTo>
                    <a:pt x="34" y="0"/>
                  </a:moveTo>
                  <a:lnTo>
                    <a:pt x="179" y="20"/>
                  </a:lnTo>
                  <a:lnTo>
                    <a:pt x="281" y="30"/>
                  </a:lnTo>
                  <a:lnTo>
                    <a:pt x="375" y="49"/>
                  </a:lnTo>
                  <a:lnTo>
                    <a:pt x="367" y="216"/>
                  </a:lnTo>
                  <a:lnTo>
                    <a:pt x="358" y="343"/>
                  </a:lnTo>
                  <a:lnTo>
                    <a:pt x="299" y="333"/>
                  </a:lnTo>
                  <a:lnTo>
                    <a:pt x="0" y="284"/>
                  </a:lnTo>
                  <a:lnTo>
                    <a:pt x="17" y="167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Freeform 68"/>
            <p:cNvSpPr/>
            <p:nvPr/>
          </p:nvSpPr>
          <p:spPr bwMode="auto">
            <a:xfrm>
              <a:off x="4369014" y="5379184"/>
              <a:ext cx="583909" cy="667475"/>
            </a:xfrm>
            <a:custGeom>
              <a:avLst/>
              <a:gdLst/>
              <a:ahLst/>
              <a:cxnLst>
                <a:cxn ang="0">
                  <a:pos x="367" y="49"/>
                </a:cxn>
                <a:cxn ang="0">
                  <a:pos x="367" y="88"/>
                </a:cxn>
                <a:cxn ang="0">
                  <a:pos x="367" y="88"/>
                </a:cxn>
                <a:cxn ang="0">
                  <a:pos x="350" y="235"/>
                </a:cxn>
                <a:cxn ang="0">
                  <a:pos x="341" y="314"/>
                </a:cxn>
                <a:cxn ang="0">
                  <a:pos x="333" y="411"/>
                </a:cxn>
                <a:cxn ang="0">
                  <a:pos x="205" y="392"/>
                </a:cxn>
                <a:cxn ang="0">
                  <a:pos x="137" y="382"/>
                </a:cxn>
                <a:cxn ang="0">
                  <a:pos x="137" y="402"/>
                </a:cxn>
                <a:cxn ang="0">
                  <a:pos x="94" y="402"/>
                </a:cxn>
                <a:cxn ang="0">
                  <a:pos x="51" y="392"/>
                </a:cxn>
                <a:cxn ang="0">
                  <a:pos x="51" y="421"/>
                </a:cxn>
                <a:cxn ang="0">
                  <a:pos x="0" y="411"/>
                </a:cxn>
                <a:cxn ang="0">
                  <a:pos x="9" y="353"/>
                </a:cxn>
                <a:cxn ang="0">
                  <a:pos x="17" y="304"/>
                </a:cxn>
                <a:cxn ang="0">
                  <a:pos x="26" y="265"/>
                </a:cxn>
                <a:cxn ang="0">
                  <a:pos x="60" y="0"/>
                </a:cxn>
                <a:cxn ang="0">
                  <a:pos x="367" y="49"/>
                </a:cxn>
              </a:cxnLst>
              <a:rect l="0" t="0" r="r" b="b"/>
              <a:pathLst>
                <a:path w="367" h="421">
                  <a:moveTo>
                    <a:pt x="367" y="49"/>
                  </a:moveTo>
                  <a:lnTo>
                    <a:pt x="367" y="88"/>
                  </a:lnTo>
                  <a:lnTo>
                    <a:pt x="367" y="88"/>
                  </a:lnTo>
                  <a:lnTo>
                    <a:pt x="350" y="235"/>
                  </a:lnTo>
                  <a:lnTo>
                    <a:pt x="341" y="314"/>
                  </a:lnTo>
                  <a:lnTo>
                    <a:pt x="333" y="411"/>
                  </a:lnTo>
                  <a:lnTo>
                    <a:pt x="205" y="392"/>
                  </a:lnTo>
                  <a:lnTo>
                    <a:pt x="137" y="382"/>
                  </a:lnTo>
                  <a:lnTo>
                    <a:pt x="137" y="402"/>
                  </a:lnTo>
                  <a:lnTo>
                    <a:pt x="94" y="402"/>
                  </a:lnTo>
                  <a:lnTo>
                    <a:pt x="51" y="392"/>
                  </a:lnTo>
                  <a:lnTo>
                    <a:pt x="51" y="421"/>
                  </a:lnTo>
                  <a:lnTo>
                    <a:pt x="0" y="411"/>
                  </a:lnTo>
                  <a:lnTo>
                    <a:pt x="9" y="353"/>
                  </a:lnTo>
                  <a:lnTo>
                    <a:pt x="17" y="304"/>
                  </a:lnTo>
                  <a:lnTo>
                    <a:pt x="26" y="265"/>
                  </a:lnTo>
                  <a:lnTo>
                    <a:pt x="60" y="0"/>
                  </a:lnTo>
                  <a:lnTo>
                    <a:pt x="367" y="4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Freeform 69"/>
            <p:cNvSpPr/>
            <p:nvPr/>
          </p:nvSpPr>
          <p:spPr bwMode="auto">
            <a:xfrm>
              <a:off x="4586890" y="5518033"/>
              <a:ext cx="1135138" cy="1259669"/>
            </a:xfrm>
            <a:custGeom>
              <a:avLst/>
              <a:gdLst/>
              <a:ahLst/>
              <a:cxnLst>
                <a:cxn ang="0">
                  <a:pos x="384" y="10"/>
                </a:cxn>
                <a:cxn ang="0">
                  <a:pos x="392" y="167"/>
                </a:cxn>
                <a:cxn ang="0">
                  <a:pos x="426" y="186"/>
                </a:cxn>
                <a:cxn ang="0">
                  <a:pos x="477" y="196"/>
                </a:cxn>
                <a:cxn ang="0">
                  <a:pos x="495" y="206"/>
                </a:cxn>
                <a:cxn ang="0">
                  <a:pos x="520" y="226"/>
                </a:cxn>
                <a:cxn ang="0">
                  <a:pos x="554" y="216"/>
                </a:cxn>
                <a:cxn ang="0">
                  <a:pos x="588" y="206"/>
                </a:cxn>
                <a:cxn ang="0">
                  <a:pos x="640" y="206"/>
                </a:cxn>
                <a:cxn ang="0">
                  <a:pos x="674" y="235"/>
                </a:cxn>
                <a:cxn ang="0">
                  <a:pos x="691" y="353"/>
                </a:cxn>
                <a:cxn ang="0">
                  <a:pos x="699" y="382"/>
                </a:cxn>
                <a:cxn ang="0">
                  <a:pos x="716" y="441"/>
                </a:cxn>
                <a:cxn ang="0">
                  <a:pos x="708" y="470"/>
                </a:cxn>
                <a:cxn ang="0">
                  <a:pos x="699" y="500"/>
                </a:cxn>
                <a:cxn ang="0">
                  <a:pos x="665" y="529"/>
                </a:cxn>
                <a:cxn ang="0">
                  <a:pos x="648" y="519"/>
                </a:cxn>
                <a:cxn ang="0">
                  <a:pos x="640" y="539"/>
                </a:cxn>
                <a:cxn ang="0">
                  <a:pos x="614" y="568"/>
                </a:cxn>
                <a:cxn ang="0">
                  <a:pos x="571" y="598"/>
                </a:cxn>
                <a:cxn ang="0">
                  <a:pos x="546" y="598"/>
                </a:cxn>
                <a:cxn ang="0">
                  <a:pos x="546" y="607"/>
                </a:cxn>
                <a:cxn ang="0">
                  <a:pos x="529" y="627"/>
                </a:cxn>
                <a:cxn ang="0">
                  <a:pos x="520" y="637"/>
                </a:cxn>
                <a:cxn ang="0">
                  <a:pos x="495" y="647"/>
                </a:cxn>
                <a:cxn ang="0">
                  <a:pos x="495" y="686"/>
                </a:cxn>
                <a:cxn ang="0">
                  <a:pos x="486" y="725"/>
                </a:cxn>
                <a:cxn ang="0">
                  <a:pos x="512" y="784"/>
                </a:cxn>
                <a:cxn ang="0">
                  <a:pos x="495" y="793"/>
                </a:cxn>
                <a:cxn ang="0">
                  <a:pos x="443" y="774"/>
                </a:cxn>
                <a:cxn ang="0">
                  <a:pos x="392" y="745"/>
                </a:cxn>
                <a:cxn ang="0">
                  <a:pos x="375" y="696"/>
                </a:cxn>
                <a:cxn ang="0">
                  <a:pos x="375" y="676"/>
                </a:cxn>
                <a:cxn ang="0">
                  <a:pos x="358" y="647"/>
                </a:cxn>
                <a:cxn ang="0">
                  <a:pos x="315" y="568"/>
                </a:cxn>
                <a:cxn ang="0">
                  <a:pos x="273" y="500"/>
                </a:cxn>
                <a:cxn ang="0">
                  <a:pos x="230" y="480"/>
                </a:cxn>
                <a:cxn ang="0">
                  <a:pos x="187" y="529"/>
                </a:cxn>
                <a:cxn ang="0">
                  <a:pos x="102" y="490"/>
                </a:cxn>
                <a:cxn ang="0">
                  <a:pos x="94" y="441"/>
                </a:cxn>
                <a:cxn ang="0">
                  <a:pos x="85" y="412"/>
                </a:cxn>
                <a:cxn ang="0">
                  <a:pos x="34" y="353"/>
                </a:cxn>
                <a:cxn ang="0">
                  <a:pos x="17" y="323"/>
                </a:cxn>
                <a:cxn ang="0">
                  <a:pos x="0" y="294"/>
                </a:cxn>
                <a:cxn ang="0">
                  <a:pos x="204" y="226"/>
                </a:cxn>
                <a:cxn ang="0">
                  <a:pos x="230" y="0"/>
                </a:cxn>
              </a:cxnLst>
              <a:rect l="0" t="0" r="r" b="b"/>
              <a:pathLst>
                <a:path w="716" h="793">
                  <a:moveTo>
                    <a:pt x="230" y="0"/>
                  </a:moveTo>
                  <a:lnTo>
                    <a:pt x="384" y="10"/>
                  </a:lnTo>
                  <a:lnTo>
                    <a:pt x="375" y="147"/>
                  </a:lnTo>
                  <a:lnTo>
                    <a:pt x="392" y="167"/>
                  </a:lnTo>
                  <a:lnTo>
                    <a:pt x="409" y="167"/>
                  </a:lnTo>
                  <a:lnTo>
                    <a:pt x="426" y="186"/>
                  </a:lnTo>
                  <a:lnTo>
                    <a:pt x="443" y="186"/>
                  </a:lnTo>
                  <a:lnTo>
                    <a:pt x="477" y="196"/>
                  </a:lnTo>
                  <a:lnTo>
                    <a:pt x="486" y="206"/>
                  </a:lnTo>
                  <a:lnTo>
                    <a:pt x="495" y="206"/>
                  </a:lnTo>
                  <a:lnTo>
                    <a:pt x="512" y="216"/>
                  </a:lnTo>
                  <a:lnTo>
                    <a:pt x="520" y="226"/>
                  </a:lnTo>
                  <a:lnTo>
                    <a:pt x="529" y="206"/>
                  </a:lnTo>
                  <a:lnTo>
                    <a:pt x="554" y="216"/>
                  </a:lnTo>
                  <a:lnTo>
                    <a:pt x="571" y="226"/>
                  </a:lnTo>
                  <a:lnTo>
                    <a:pt x="588" y="206"/>
                  </a:lnTo>
                  <a:lnTo>
                    <a:pt x="614" y="206"/>
                  </a:lnTo>
                  <a:lnTo>
                    <a:pt x="640" y="206"/>
                  </a:lnTo>
                  <a:lnTo>
                    <a:pt x="665" y="226"/>
                  </a:lnTo>
                  <a:lnTo>
                    <a:pt x="674" y="235"/>
                  </a:lnTo>
                  <a:lnTo>
                    <a:pt x="691" y="235"/>
                  </a:lnTo>
                  <a:lnTo>
                    <a:pt x="691" y="353"/>
                  </a:lnTo>
                  <a:lnTo>
                    <a:pt x="699" y="363"/>
                  </a:lnTo>
                  <a:lnTo>
                    <a:pt x="699" y="382"/>
                  </a:lnTo>
                  <a:lnTo>
                    <a:pt x="716" y="412"/>
                  </a:lnTo>
                  <a:lnTo>
                    <a:pt x="716" y="441"/>
                  </a:lnTo>
                  <a:lnTo>
                    <a:pt x="708" y="451"/>
                  </a:lnTo>
                  <a:lnTo>
                    <a:pt x="708" y="470"/>
                  </a:lnTo>
                  <a:lnTo>
                    <a:pt x="708" y="490"/>
                  </a:lnTo>
                  <a:lnTo>
                    <a:pt x="699" y="500"/>
                  </a:lnTo>
                  <a:lnTo>
                    <a:pt x="699" y="519"/>
                  </a:lnTo>
                  <a:lnTo>
                    <a:pt x="665" y="529"/>
                  </a:lnTo>
                  <a:lnTo>
                    <a:pt x="648" y="529"/>
                  </a:lnTo>
                  <a:lnTo>
                    <a:pt x="648" y="519"/>
                  </a:lnTo>
                  <a:lnTo>
                    <a:pt x="640" y="519"/>
                  </a:lnTo>
                  <a:lnTo>
                    <a:pt x="640" y="539"/>
                  </a:lnTo>
                  <a:lnTo>
                    <a:pt x="631" y="549"/>
                  </a:lnTo>
                  <a:lnTo>
                    <a:pt x="614" y="568"/>
                  </a:lnTo>
                  <a:lnTo>
                    <a:pt x="588" y="588"/>
                  </a:lnTo>
                  <a:lnTo>
                    <a:pt x="571" y="598"/>
                  </a:lnTo>
                  <a:lnTo>
                    <a:pt x="563" y="588"/>
                  </a:lnTo>
                  <a:lnTo>
                    <a:pt x="546" y="598"/>
                  </a:lnTo>
                  <a:lnTo>
                    <a:pt x="554" y="607"/>
                  </a:lnTo>
                  <a:lnTo>
                    <a:pt x="546" y="607"/>
                  </a:lnTo>
                  <a:lnTo>
                    <a:pt x="537" y="607"/>
                  </a:lnTo>
                  <a:lnTo>
                    <a:pt x="529" y="627"/>
                  </a:lnTo>
                  <a:lnTo>
                    <a:pt x="520" y="627"/>
                  </a:lnTo>
                  <a:lnTo>
                    <a:pt x="520" y="637"/>
                  </a:lnTo>
                  <a:lnTo>
                    <a:pt x="503" y="647"/>
                  </a:lnTo>
                  <a:lnTo>
                    <a:pt x="495" y="647"/>
                  </a:lnTo>
                  <a:lnTo>
                    <a:pt x="503" y="656"/>
                  </a:lnTo>
                  <a:lnTo>
                    <a:pt x="495" y="686"/>
                  </a:lnTo>
                  <a:lnTo>
                    <a:pt x="495" y="696"/>
                  </a:lnTo>
                  <a:lnTo>
                    <a:pt x="486" y="725"/>
                  </a:lnTo>
                  <a:lnTo>
                    <a:pt x="495" y="764"/>
                  </a:lnTo>
                  <a:lnTo>
                    <a:pt x="512" y="784"/>
                  </a:lnTo>
                  <a:lnTo>
                    <a:pt x="503" y="784"/>
                  </a:lnTo>
                  <a:lnTo>
                    <a:pt x="495" y="793"/>
                  </a:lnTo>
                  <a:lnTo>
                    <a:pt x="469" y="774"/>
                  </a:lnTo>
                  <a:lnTo>
                    <a:pt x="443" y="774"/>
                  </a:lnTo>
                  <a:lnTo>
                    <a:pt x="409" y="754"/>
                  </a:lnTo>
                  <a:lnTo>
                    <a:pt x="392" y="745"/>
                  </a:lnTo>
                  <a:lnTo>
                    <a:pt x="392" y="725"/>
                  </a:lnTo>
                  <a:lnTo>
                    <a:pt x="375" y="696"/>
                  </a:lnTo>
                  <a:lnTo>
                    <a:pt x="375" y="686"/>
                  </a:lnTo>
                  <a:lnTo>
                    <a:pt x="375" y="676"/>
                  </a:lnTo>
                  <a:lnTo>
                    <a:pt x="367" y="656"/>
                  </a:lnTo>
                  <a:lnTo>
                    <a:pt x="358" y="647"/>
                  </a:lnTo>
                  <a:lnTo>
                    <a:pt x="332" y="598"/>
                  </a:lnTo>
                  <a:lnTo>
                    <a:pt x="315" y="568"/>
                  </a:lnTo>
                  <a:lnTo>
                    <a:pt x="315" y="549"/>
                  </a:lnTo>
                  <a:lnTo>
                    <a:pt x="273" y="500"/>
                  </a:lnTo>
                  <a:lnTo>
                    <a:pt x="256" y="490"/>
                  </a:lnTo>
                  <a:lnTo>
                    <a:pt x="230" y="480"/>
                  </a:lnTo>
                  <a:lnTo>
                    <a:pt x="213" y="490"/>
                  </a:lnTo>
                  <a:lnTo>
                    <a:pt x="187" y="529"/>
                  </a:lnTo>
                  <a:lnTo>
                    <a:pt x="170" y="539"/>
                  </a:lnTo>
                  <a:lnTo>
                    <a:pt x="102" y="490"/>
                  </a:lnTo>
                  <a:lnTo>
                    <a:pt x="94" y="461"/>
                  </a:lnTo>
                  <a:lnTo>
                    <a:pt x="94" y="441"/>
                  </a:lnTo>
                  <a:lnTo>
                    <a:pt x="85" y="421"/>
                  </a:lnTo>
                  <a:lnTo>
                    <a:pt x="85" y="412"/>
                  </a:lnTo>
                  <a:lnTo>
                    <a:pt x="59" y="382"/>
                  </a:lnTo>
                  <a:lnTo>
                    <a:pt x="34" y="353"/>
                  </a:lnTo>
                  <a:lnTo>
                    <a:pt x="17" y="343"/>
                  </a:lnTo>
                  <a:lnTo>
                    <a:pt x="17" y="323"/>
                  </a:lnTo>
                  <a:lnTo>
                    <a:pt x="0" y="314"/>
                  </a:lnTo>
                  <a:lnTo>
                    <a:pt x="0" y="294"/>
                  </a:lnTo>
                  <a:lnTo>
                    <a:pt x="196" y="323"/>
                  </a:lnTo>
                  <a:lnTo>
                    <a:pt x="204" y="226"/>
                  </a:lnTo>
                  <a:lnTo>
                    <a:pt x="213" y="14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Freeform 70"/>
            <p:cNvSpPr/>
            <p:nvPr/>
          </p:nvSpPr>
          <p:spPr bwMode="auto">
            <a:xfrm>
              <a:off x="4937672" y="5456136"/>
              <a:ext cx="703741" cy="419890"/>
            </a:xfrm>
            <a:custGeom>
              <a:avLst/>
              <a:gdLst/>
              <a:ahLst/>
              <a:cxnLst>
                <a:cxn ang="0">
                  <a:pos x="59" y="10"/>
                </a:cxn>
                <a:cxn ang="0">
                  <a:pos x="435" y="20"/>
                </a:cxn>
                <a:cxn ang="0">
                  <a:pos x="435" y="59"/>
                </a:cxn>
                <a:cxn ang="0">
                  <a:pos x="443" y="118"/>
                </a:cxn>
                <a:cxn ang="0">
                  <a:pos x="443" y="235"/>
                </a:cxn>
                <a:cxn ang="0">
                  <a:pos x="443" y="265"/>
                </a:cxn>
                <a:cxn ang="0">
                  <a:pos x="418" y="245"/>
                </a:cxn>
                <a:cxn ang="0">
                  <a:pos x="392" y="245"/>
                </a:cxn>
                <a:cxn ang="0">
                  <a:pos x="383" y="245"/>
                </a:cxn>
                <a:cxn ang="0">
                  <a:pos x="366" y="245"/>
                </a:cxn>
                <a:cxn ang="0">
                  <a:pos x="349" y="265"/>
                </a:cxn>
                <a:cxn ang="0">
                  <a:pos x="332" y="255"/>
                </a:cxn>
                <a:cxn ang="0">
                  <a:pos x="307" y="245"/>
                </a:cxn>
                <a:cxn ang="0">
                  <a:pos x="298" y="265"/>
                </a:cxn>
                <a:cxn ang="0">
                  <a:pos x="290" y="255"/>
                </a:cxn>
                <a:cxn ang="0">
                  <a:pos x="273" y="245"/>
                </a:cxn>
                <a:cxn ang="0">
                  <a:pos x="264" y="245"/>
                </a:cxn>
                <a:cxn ang="0">
                  <a:pos x="255" y="235"/>
                </a:cxn>
                <a:cxn ang="0">
                  <a:pos x="221" y="225"/>
                </a:cxn>
                <a:cxn ang="0">
                  <a:pos x="204" y="225"/>
                </a:cxn>
                <a:cxn ang="0">
                  <a:pos x="187" y="206"/>
                </a:cxn>
                <a:cxn ang="0">
                  <a:pos x="170" y="206"/>
                </a:cxn>
                <a:cxn ang="0">
                  <a:pos x="153" y="186"/>
                </a:cxn>
                <a:cxn ang="0">
                  <a:pos x="162" y="49"/>
                </a:cxn>
                <a:cxn ang="0">
                  <a:pos x="8" y="39"/>
                </a:cxn>
                <a:cxn ang="0">
                  <a:pos x="0" y="0"/>
                </a:cxn>
                <a:cxn ang="0">
                  <a:pos x="59" y="10"/>
                </a:cxn>
              </a:cxnLst>
              <a:rect l="0" t="0" r="r" b="b"/>
              <a:pathLst>
                <a:path w="443" h="265">
                  <a:moveTo>
                    <a:pt x="59" y="10"/>
                  </a:moveTo>
                  <a:lnTo>
                    <a:pt x="435" y="20"/>
                  </a:lnTo>
                  <a:lnTo>
                    <a:pt x="435" y="59"/>
                  </a:lnTo>
                  <a:lnTo>
                    <a:pt x="443" y="118"/>
                  </a:lnTo>
                  <a:lnTo>
                    <a:pt x="443" y="235"/>
                  </a:lnTo>
                  <a:lnTo>
                    <a:pt x="443" y="265"/>
                  </a:lnTo>
                  <a:lnTo>
                    <a:pt x="418" y="245"/>
                  </a:lnTo>
                  <a:lnTo>
                    <a:pt x="392" y="245"/>
                  </a:lnTo>
                  <a:lnTo>
                    <a:pt x="383" y="245"/>
                  </a:lnTo>
                  <a:lnTo>
                    <a:pt x="366" y="245"/>
                  </a:lnTo>
                  <a:lnTo>
                    <a:pt x="349" y="265"/>
                  </a:lnTo>
                  <a:lnTo>
                    <a:pt x="332" y="255"/>
                  </a:lnTo>
                  <a:lnTo>
                    <a:pt x="307" y="245"/>
                  </a:lnTo>
                  <a:lnTo>
                    <a:pt x="298" y="265"/>
                  </a:lnTo>
                  <a:lnTo>
                    <a:pt x="290" y="255"/>
                  </a:lnTo>
                  <a:lnTo>
                    <a:pt x="273" y="245"/>
                  </a:lnTo>
                  <a:lnTo>
                    <a:pt x="264" y="245"/>
                  </a:lnTo>
                  <a:lnTo>
                    <a:pt x="255" y="235"/>
                  </a:lnTo>
                  <a:lnTo>
                    <a:pt x="221" y="225"/>
                  </a:lnTo>
                  <a:lnTo>
                    <a:pt x="204" y="225"/>
                  </a:lnTo>
                  <a:lnTo>
                    <a:pt x="187" y="206"/>
                  </a:lnTo>
                  <a:lnTo>
                    <a:pt x="170" y="206"/>
                  </a:lnTo>
                  <a:lnTo>
                    <a:pt x="153" y="186"/>
                  </a:lnTo>
                  <a:lnTo>
                    <a:pt x="162" y="49"/>
                  </a:lnTo>
                  <a:lnTo>
                    <a:pt x="8" y="39"/>
                  </a:lnTo>
                  <a:lnTo>
                    <a:pt x="0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Freeform 71"/>
            <p:cNvSpPr/>
            <p:nvPr/>
          </p:nvSpPr>
          <p:spPr bwMode="auto">
            <a:xfrm>
              <a:off x="5031359" y="5114871"/>
              <a:ext cx="596982" cy="373050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282" y="19"/>
                </a:cxn>
                <a:cxn ang="0">
                  <a:pos x="341" y="19"/>
                </a:cxn>
                <a:cxn ang="0">
                  <a:pos x="359" y="29"/>
                </a:cxn>
                <a:cxn ang="0">
                  <a:pos x="359" y="39"/>
                </a:cxn>
                <a:cxn ang="0">
                  <a:pos x="359" y="49"/>
                </a:cxn>
                <a:cxn ang="0">
                  <a:pos x="367" y="59"/>
                </a:cxn>
                <a:cxn ang="0">
                  <a:pos x="367" y="78"/>
                </a:cxn>
                <a:cxn ang="0">
                  <a:pos x="376" y="78"/>
                </a:cxn>
                <a:cxn ang="0">
                  <a:pos x="376" y="235"/>
                </a:cxn>
                <a:cxn ang="0">
                  <a:pos x="0" y="225"/>
                </a:cxn>
                <a:cxn ang="0">
                  <a:pos x="0" y="156"/>
                </a:cxn>
                <a:cxn ang="0">
                  <a:pos x="9" y="98"/>
                </a:cxn>
                <a:cxn ang="0">
                  <a:pos x="17" y="0"/>
                </a:cxn>
              </a:cxnLst>
              <a:rect l="0" t="0" r="r" b="b"/>
              <a:pathLst>
                <a:path w="376" h="235">
                  <a:moveTo>
                    <a:pt x="17" y="0"/>
                  </a:moveTo>
                  <a:lnTo>
                    <a:pt x="282" y="19"/>
                  </a:lnTo>
                  <a:lnTo>
                    <a:pt x="341" y="19"/>
                  </a:lnTo>
                  <a:lnTo>
                    <a:pt x="359" y="29"/>
                  </a:lnTo>
                  <a:lnTo>
                    <a:pt x="359" y="39"/>
                  </a:lnTo>
                  <a:lnTo>
                    <a:pt x="359" y="49"/>
                  </a:lnTo>
                  <a:lnTo>
                    <a:pt x="367" y="59"/>
                  </a:lnTo>
                  <a:lnTo>
                    <a:pt x="367" y="78"/>
                  </a:lnTo>
                  <a:lnTo>
                    <a:pt x="376" y="78"/>
                  </a:lnTo>
                  <a:lnTo>
                    <a:pt x="376" y="235"/>
                  </a:lnTo>
                  <a:lnTo>
                    <a:pt x="0" y="225"/>
                  </a:lnTo>
                  <a:lnTo>
                    <a:pt x="0" y="156"/>
                  </a:lnTo>
                  <a:lnTo>
                    <a:pt x="9" y="9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Freeform 72"/>
            <p:cNvSpPr/>
            <p:nvPr/>
          </p:nvSpPr>
          <p:spPr bwMode="auto">
            <a:xfrm>
              <a:off x="4909348" y="4741822"/>
              <a:ext cx="664524" cy="403161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37" y="19"/>
                </a:cxn>
                <a:cxn ang="0">
                  <a:pos x="256" y="29"/>
                </a:cxn>
                <a:cxn ang="0">
                  <a:pos x="265" y="29"/>
                </a:cxn>
                <a:cxn ang="0">
                  <a:pos x="273" y="39"/>
                </a:cxn>
                <a:cxn ang="0">
                  <a:pos x="291" y="39"/>
                </a:cxn>
                <a:cxn ang="0">
                  <a:pos x="308" y="49"/>
                </a:cxn>
                <a:cxn ang="0">
                  <a:pos x="316" y="49"/>
                </a:cxn>
                <a:cxn ang="0">
                  <a:pos x="325" y="49"/>
                </a:cxn>
                <a:cxn ang="0">
                  <a:pos x="342" y="49"/>
                </a:cxn>
                <a:cxn ang="0">
                  <a:pos x="350" y="59"/>
                </a:cxn>
                <a:cxn ang="0">
                  <a:pos x="367" y="68"/>
                </a:cxn>
                <a:cxn ang="0">
                  <a:pos x="367" y="78"/>
                </a:cxn>
                <a:cxn ang="0">
                  <a:pos x="376" y="88"/>
                </a:cxn>
                <a:cxn ang="0">
                  <a:pos x="367" y="98"/>
                </a:cxn>
                <a:cxn ang="0">
                  <a:pos x="384" y="117"/>
                </a:cxn>
                <a:cxn ang="0">
                  <a:pos x="393" y="137"/>
                </a:cxn>
                <a:cxn ang="0">
                  <a:pos x="393" y="156"/>
                </a:cxn>
                <a:cxn ang="0">
                  <a:pos x="393" y="176"/>
                </a:cxn>
                <a:cxn ang="0">
                  <a:pos x="393" y="176"/>
                </a:cxn>
                <a:cxn ang="0">
                  <a:pos x="401" y="186"/>
                </a:cxn>
                <a:cxn ang="0">
                  <a:pos x="401" y="205"/>
                </a:cxn>
                <a:cxn ang="0">
                  <a:pos x="410" y="235"/>
                </a:cxn>
                <a:cxn ang="0">
                  <a:pos x="418" y="254"/>
                </a:cxn>
                <a:cxn ang="0">
                  <a:pos x="265" y="245"/>
                </a:cxn>
                <a:cxn ang="0">
                  <a:pos x="94" y="235"/>
                </a:cxn>
                <a:cxn ang="0">
                  <a:pos x="94" y="166"/>
                </a:cxn>
                <a:cxn ang="0">
                  <a:pos x="0" y="147"/>
                </a:cxn>
                <a:cxn ang="0">
                  <a:pos x="9" y="0"/>
                </a:cxn>
              </a:cxnLst>
              <a:rect l="0" t="0" r="r" b="b"/>
              <a:pathLst>
                <a:path w="418" h="254">
                  <a:moveTo>
                    <a:pt x="9" y="0"/>
                  </a:moveTo>
                  <a:lnTo>
                    <a:pt x="137" y="19"/>
                  </a:lnTo>
                  <a:lnTo>
                    <a:pt x="256" y="29"/>
                  </a:lnTo>
                  <a:lnTo>
                    <a:pt x="265" y="29"/>
                  </a:lnTo>
                  <a:lnTo>
                    <a:pt x="273" y="39"/>
                  </a:lnTo>
                  <a:lnTo>
                    <a:pt x="291" y="39"/>
                  </a:lnTo>
                  <a:lnTo>
                    <a:pt x="308" y="49"/>
                  </a:lnTo>
                  <a:lnTo>
                    <a:pt x="316" y="49"/>
                  </a:lnTo>
                  <a:lnTo>
                    <a:pt x="325" y="49"/>
                  </a:lnTo>
                  <a:lnTo>
                    <a:pt x="342" y="49"/>
                  </a:lnTo>
                  <a:lnTo>
                    <a:pt x="350" y="59"/>
                  </a:lnTo>
                  <a:lnTo>
                    <a:pt x="367" y="68"/>
                  </a:lnTo>
                  <a:lnTo>
                    <a:pt x="367" y="78"/>
                  </a:lnTo>
                  <a:lnTo>
                    <a:pt x="376" y="88"/>
                  </a:lnTo>
                  <a:lnTo>
                    <a:pt x="367" y="98"/>
                  </a:lnTo>
                  <a:lnTo>
                    <a:pt x="384" y="117"/>
                  </a:lnTo>
                  <a:lnTo>
                    <a:pt x="393" y="137"/>
                  </a:lnTo>
                  <a:lnTo>
                    <a:pt x="393" y="156"/>
                  </a:lnTo>
                  <a:lnTo>
                    <a:pt x="393" y="176"/>
                  </a:lnTo>
                  <a:lnTo>
                    <a:pt x="393" y="176"/>
                  </a:lnTo>
                  <a:lnTo>
                    <a:pt x="401" y="186"/>
                  </a:lnTo>
                  <a:lnTo>
                    <a:pt x="401" y="205"/>
                  </a:lnTo>
                  <a:lnTo>
                    <a:pt x="410" y="235"/>
                  </a:lnTo>
                  <a:lnTo>
                    <a:pt x="418" y="254"/>
                  </a:lnTo>
                  <a:lnTo>
                    <a:pt x="265" y="245"/>
                  </a:lnTo>
                  <a:lnTo>
                    <a:pt x="94" y="235"/>
                  </a:lnTo>
                  <a:lnTo>
                    <a:pt x="94" y="166"/>
                  </a:lnTo>
                  <a:lnTo>
                    <a:pt x="0" y="14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Freeform 73"/>
            <p:cNvSpPr/>
            <p:nvPr/>
          </p:nvSpPr>
          <p:spPr bwMode="auto">
            <a:xfrm>
              <a:off x="4924600" y="4413940"/>
              <a:ext cx="581730" cy="436618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358" y="20"/>
                </a:cxn>
                <a:cxn ang="0">
                  <a:pos x="358" y="30"/>
                </a:cxn>
                <a:cxn ang="0">
                  <a:pos x="350" y="39"/>
                </a:cxn>
                <a:cxn ang="0">
                  <a:pos x="350" y="49"/>
                </a:cxn>
                <a:cxn ang="0">
                  <a:pos x="358" y="59"/>
                </a:cxn>
                <a:cxn ang="0">
                  <a:pos x="367" y="69"/>
                </a:cxn>
                <a:cxn ang="0">
                  <a:pos x="358" y="196"/>
                </a:cxn>
                <a:cxn ang="0">
                  <a:pos x="358" y="206"/>
                </a:cxn>
                <a:cxn ang="0">
                  <a:pos x="358" y="225"/>
                </a:cxn>
                <a:cxn ang="0">
                  <a:pos x="358" y="235"/>
                </a:cxn>
                <a:cxn ang="0">
                  <a:pos x="350" y="255"/>
                </a:cxn>
                <a:cxn ang="0">
                  <a:pos x="358" y="274"/>
                </a:cxn>
                <a:cxn ang="0">
                  <a:pos x="341" y="265"/>
                </a:cxn>
                <a:cxn ang="0">
                  <a:pos x="333" y="255"/>
                </a:cxn>
                <a:cxn ang="0">
                  <a:pos x="316" y="255"/>
                </a:cxn>
                <a:cxn ang="0">
                  <a:pos x="307" y="255"/>
                </a:cxn>
                <a:cxn ang="0">
                  <a:pos x="299" y="255"/>
                </a:cxn>
                <a:cxn ang="0">
                  <a:pos x="282" y="245"/>
                </a:cxn>
                <a:cxn ang="0">
                  <a:pos x="264" y="245"/>
                </a:cxn>
                <a:cxn ang="0">
                  <a:pos x="256" y="235"/>
                </a:cxn>
                <a:cxn ang="0">
                  <a:pos x="247" y="235"/>
                </a:cxn>
                <a:cxn ang="0">
                  <a:pos x="128" y="225"/>
                </a:cxn>
                <a:cxn ang="0">
                  <a:pos x="0" y="206"/>
                </a:cxn>
                <a:cxn ang="0">
                  <a:pos x="17" y="69"/>
                </a:cxn>
                <a:cxn ang="0">
                  <a:pos x="17" y="30"/>
                </a:cxn>
                <a:cxn ang="0">
                  <a:pos x="17" y="0"/>
                </a:cxn>
              </a:cxnLst>
              <a:rect l="0" t="0" r="r" b="b"/>
              <a:pathLst>
                <a:path w="367" h="274">
                  <a:moveTo>
                    <a:pt x="17" y="0"/>
                  </a:moveTo>
                  <a:lnTo>
                    <a:pt x="358" y="20"/>
                  </a:lnTo>
                  <a:lnTo>
                    <a:pt x="358" y="30"/>
                  </a:lnTo>
                  <a:lnTo>
                    <a:pt x="350" y="39"/>
                  </a:lnTo>
                  <a:lnTo>
                    <a:pt x="350" y="49"/>
                  </a:lnTo>
                  <a:lnTo>
                    <a:pt x="358" y="59"/>
                  </a:lnTo>
                  <a:lnTo>
                    <a:pt x="367" y="69"/>
                  </a:lnTo>
                  <a:lnTo>
                    <a:pt x="358" y="196"/>
                  </a:lnTo>
                  <a:lnTo>
                    <a:pt x="358" y="206"/>
                  </a:lnTo>
                  <a:lnTo>
                    <a:pt x="358" y="225"/>
                  </a:lnTo>
                  <a:lnTo>
                    <a:pt x="358" y="235"/>
                  </a:lnTo>
                  <a:lnTo>
                    <a:pt x="350" y="255"/>
                  </a:lnTo>
                  <a:lnTo>
                    <a:pt x="358" y="274"/>
                  </a:lnTo>
                  <a:lnTo>
                    <a:pt x="341" y="265"/>
                  </a:lnTo>
                  <a:lnTo>
                    <a:pt x="333" y="255"/>
                  </a:lnTo>
                  <a:lnTo>
                    <a:pt x="316" y="255"/>
                  </a:lnTo>
                  <a:lnTo>
                    <a:pt x="307" y="255"/>
                  </a:lnTo>
                  <a:lnTo>
                    <a:pt x="299" y="255"/>
                  </a:lnTo>
                  <a:lnTo>
                    <a:pt x="282" y="245"/>
                  </a:lnTo>
                  <a:lnTo>
                    <a:pt x="264" y="245"/>
                  </a:lnTo>
                  <a:lnTo>
                    <a:pt x="256" y="235"/>
                  </a:lnTo>
                  <a:lnTo>
                    <a:pt x="247" y="235"/>
                  </a:lnTo>
                  <a:lnTo>
                    <a:pt x="128" y="225"/>
                  </a:lnTo>
                  <a:lnTo>
                    <a:pt x="0" y="206"/>
                  </a:lnTo>
                  <a:lnTo>
                    <a:pt x="17" y="69"/>
                  </a:lnTo>
                  <a:lnTo>
                    <a:pt x="17" y="3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Freeform 74"/>
            <p:cNvSpPr/>
            <p:nvPr/>
          </p:nvSpPr>
          <p:spPr bwMode="auto">
            <a:xfrm>
              <a:off x="4952923" y="4074347"/>
              <a:ext cx="540334" cy="3730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30" y="10"/>
                </a:cxn>
                <a:cxn ang="0">
                  <a:pos x="316" y="19"/>
                </a:cxn>
                <a:cxn ang="0">
                  <a:pos x="316" y="29"/>
                </a:cxn>
                <a:cxn ang="0">
                  <a:pos x="316" y="59"/>
                </a:cxn>
                <a:cxn ang="0">
                  <a:pos x="316" y="78"/>
                </a:cxn>
                <a:cxn ang="0">
                  <a:pos x="324" y="108"/>
                </a:cxn>
                <a:cxn ang="0">
                  <a:pos x="333" y="117"/>
                </a:cxn>
                <a:cxn ang="0">
                  <a:pos x="333" y="186"/>
                </a:cxn>
                <a:cxn ang="0">
                  <a:pos x="333" y="196"/>
                </a:cxn>
                <a:cxn ang="0">
                  <a:pos x="341" y="215"/>
                </a:cxn>
                <a:cxn ang="0">
                  <a:pos x="341" y="235"/>
                </a:cxn>
                <a:cxn ang="0">
                  <a:pos x="0" y="215"/>
                </a:cxn>
                <a:cxn ang="0">
                  <a:pos x="9" y="147"/>
                </a:cxn>
                <a:cxn ang="0">
                  <a:pos x="17" y="59"/>
                </a:cxn>
                <a:cxn ang="0">
                  <a:pos x="26" y="0"/>
                </a:cxn>
              </a:cxnLst>
              <a:rect l="0" t="0" r="r" b="b"/>
              <a:pathLst>
                <a:path w="341" h="235">
                  <a:moveTo>
                    <a:pt x="26" y="0"/>
                  </a:moveTo>
                  <a:lnTo>
                    <a:pt x="230" y="10"/>
                  </a:lnTo>
                  <a:lnTo>
                    <a:pt x="316" y="19"/>
                  </a:lnTo>
                  <a:lnTo>
                    <a:pt x="316" y="29"/>
                  </a:lnTo>
                  <a:lnTo>
                    <a:pt x="316" y="59"/>
                  </a:lnTo>
                  <a:lnTo>
                    <a:pt x="316" y="78"/>
                  </a:lnTo>
                  <a:lnTo>
                    <a:pt x="324" y="108"/>
                  </a:lnTo>
                  <a:lnTo>
                    <a:pt x="333" y="117"/>
                  </a:lnTo>
                  <a:lnTo>
                    <a:pt x="333" y="186"/>
                  </a:lnTo>
                  <a:lnTo>
                    <a:pt x="333" y="196"/>
                  </a:lnTo>
                  <a:lnTo>
                    <a:pt x="341" y="215"/>
                  </a:lnTo>
                  <a:lnTo>
                    <a:pt x="341" y="235"/>
                  </a:lnTo>
                  <a:lnTo>
                    <a:pt x="0" y="215"/>
                  </a:lnTo>
                  <a:lnTo>
                    <a:pt x="9" y="147"/>
                  </a:lnTo>
                  <a:lnTo>
                    <a:pt x="17" y="59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Freeform 75"/>
            <p:cNvSpPr/>
            <p:nvPr/>
          </p:nvSpPr>
          <p:spPr bwMode="auto">
            <a:xfrm>
              <a:off x="5454039" y="4057618"/>
              <a:ext cx="512011" cy="667475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85" y="29"/>
                </a:cxn>
                <a:cxn ang="0">
                  <a:pos x="94" y="20"/>
                </a:cxn>
                <a:cxn ang="0">
                  <a:pos x="94" y="0"/>
                </a:cxn>
                <a:cxn ang="0">
                  <a:pos x="102" y="0"/>
                </a:cxn>
                <a:cxn ang="0">
                  <a:pos x="111" y="10"/>
                </a:cxn>
                <a:cxn ang="0">
                  <a:pos x="111" y="39"/>
                </a:cxn>
                <a:cxn ang="0">
                  <a:pos x="119" y="49"/>
                </a:cxn>
                <a:cxn ang="0">
                  <a:pos x="145" y="59"/>
                </a:cxn>
                <a:cxn ang="0">
                  <a:pos x="153" y="59"/>
                </a:cxn>
                <a:cxn ang="0">
                  <a:pos x="162" y="59"/>
                </a:cxn>
                <a:cxn ang="0">
                  <a:pos x="170" y="59"/>
                </a:cxn>
                <a:cxn ang="0">
                  <a:pos x="187" y="59"/>
                </a:cxn>
                <a:cxn ang="0">
                  <a:pos x="196" y="59"/>
                </a:cxn>
                <a:cxn ang="0">
                  <a:pos x="204" y="78"/>
                </a:cxn>
                <a:cxn ang="0">
                  <a:pos x="213" y="78"/>
                </a:cxn>
                <a:cxn ang="0">
                  <a:pos x="222" y="78"/>
                </a:cxn>
                <a:cxn ang="0">
                  <a:pos x="230" y="88"/>
                </a:cxn>
                <a:cxn ang="0">
                  <a:pos x="247" y="98"/>
                </a:cxn>
                <a:cxn ang="0">
                  <a:pos x="256" y="98"/>
                </a:cxn>
                <a:cxn ang="0">
                  <a:pos x="273" y="78"/>
                </a:cxn>
                <a:cxn ang="0">
                  <a:pos x="281" y="88"/>
                </a:cxn>
                <a:cxn ang="0">
                  <a:pos x="307" y="88"/>
                </a:cxn>
                <a:cxn ang="0">
                  <a:pos x="324" y="98"/>
                </a:cxn>
                <a:cxn ang="0">
                  <a:pos x="324" y="108"/>
                </a:cxn>
                <a:cxn ang="0">
                  <a:pos x="315" y="108"/>
                </a:cxn>
                <a:cxn ang="0">
                  <a:pos x="298" y="118"/>
                </a:cxn>
                <a:cxn ang="0">
                  <a:pos x="290" y="127"/>
                </a:cxn>
                <a:cxn ang="0">
                  <a:pos x="281" y="127"/>
                </a:cxn>
                <a:cxn ang="0">
                  <a:pos x="256" y="157"/>
                </a:cxn>
                <a:cxn ang="0">
                  <a:pos x="222" y="196"/>
                </a:cxn>
                <a:cxn ang="0">
                  <a:pos x="213" y="235"/>
                </a:cxn>
                <a:cxn ang="0">
                  <a:pos x="196" y="255"/>
                </a:cxn>
                <a:cxn ang="0">
                  <a:pos x="187" y="274"/>
                </a:cxn>
                <a:cxn ang="0">
                  <a:pos x="204" y="294"/>
                </a:cxn>
                <a:cxn ang="0">
                  <a:pos x="196" y="333"/>
                </a:cxn>
                <a:cxn ang="0">
                  <a:pos x="204" y="343"/>
                </a:cxn>
                <a:cxn ang="0">
                  <a:pos x="222" y="353"/>
                </a:cxn>
                <a:cxn ang="0">
                  <a:pos x="230" y="362"/>
                </a:cxn>
                <a:cxn ang="0">
                  <a:pos x="239" y="362"/>
                </a:cxn>
                <a:cxn ang="0">
                  <a:pos x="239" y="372"/>
                </a:cxn>
                <a:cxn ang="0">
                  <a:pos x="264" y="392"/>
                </a:cxn>
                <a:cxn ang="0">
                  <a:pos x="273" y="401"/>
                </a:cxn>
                <a:cxn ang="0">
                  <a:pos x="264" y="421"/>
                </a:cxn>
                <a:cxn ang="0">
                  <a:pos x="25" y="421"/>
                </a:cxn>
                <a:cxn ang="0">
                  <a:pos x="34" y="294"/>
                </a:cxn>
                <a:cxn ang="0">
                  <a:pos x="17" y="274"/>
                </a:cxn>
                <a:cxn ang="0">
                  <a:pos x="17" y="264"/>
                </a:cxn>
                <a:cxn ang="0">
                  <a:pos x="25" y="255"/>
                </a:cxn>
                <a:cxn ang="0">
                  <a:pos x="25" y="245"/>
                </a:cxn>
                <a:cxn ang="0">
                  <a:pos x="25" y="225"/>
                </a:cxn>
                <a:cxn ang="0">
                  <a:pos x="17" y="196"/>
                </a:cxn>
                <a:cxn ang="0">
                  <a:pos x="17" y="127"/>
                </a:cxn>
                <a:cxn ang="0">
                  <a:pos x="8" y="118"/>
                </a:cxn>
                <a:cxn ang="0">
                  <a:pos x="0" y="88"/>
                </a:cxn>
                <a:cxn ang="0">
                  <a:pos x="0" y="69"/>
                </a:cxn>
                <a:cxn ang="0">
                  <a:pos x="0" y="29"/>
                </a:cxn>
                <a:cxn ang="0">
                  <a:pos x="0" y="29"/>
                </a:cxn>
              </a:cxnLst>
              <a:rect l="0" t="0" r="r" b="b"/>
              <a:pathLst>
                <a:path w="324" h="421">
                  <a:moveTo>
                    <a:pt x="0" y="29"/>
                  </a:moveTo>
                  <a:lnTo>
                    <a:pt x="85" y="29"/>
                  </a:lnTo>
                  <a:lnTo>
                    <a:pt x="94" y="20"/>
                  </a:lnTo>
                  <a:lnTo>
                    <a:pt x="94" y="0"/>
                  </a:lnTo>
                  <a:lnTo>
                    <a:pt x="102" y="0"/>
                  </a:lnTo>
                  <a:lnTo>
                    <a:pt x="111" y="10"/>
                  </a:lnTo>
                  <a:lnTo>
                    <a:pt x="111" y="39"/>
                  </a:lnTo>
                  <a:lnTo>
                    <a:pt x="119" y="49"/>
                  </a:lnTo>
                  <a:lnTo>
                    <a:pt x="145" y="59"/>
                  </a:lnTo>
                  <a:lnTo>
                    <a:pt x="153" y="59"/>
                  </a:lnTo>
                  <a:lnTo>
                    <a:pt x="162" y="59"/>
                  </a:lnTo>
                  <a:lnTo>
                    <a:pt x="170" y="59"/>
                  </a:lnTo>
                  <a:lnTo>
                    <a:pt x="187" y="59"/>
                  </a:lnTo>
                  <a:lnTo>
                    <a:pt x="196" y="59"/>
                  </a:lnTo>
                  <a:lnTo>
                    <a:pt x="204" y="78"/>
                  </a:lnTo>
                  <a:lnTo>
                    <a:pt x="213" y="78"/>
                  </a:lnTo>
                  <a:lnTo>
                    <a:pt x="222" y="78"/>
                  </a:lnTo>
                  <a:lnTo>
                    <a:pt x="230" y="88"/>
                  </a:lnTo>
                  <a:lnTo>
                    <a:pt x="247" y="98"/>
                  </a:lnTo>
                  <a:lnTo>
                    <a:pt x="256" y="98"/>
                  </a:lnTo>
                  <a:lnTo>
                    <a:pt x="273" y="78"/>
                  </a:lnTo>
                  <a:lnTo>
                    <a:pt x="281" y="88"/>
                  </a:lnTo>
                  <a:lnTo>
                    <a:pt x="307" y="88"/>
                  </a:lnTo>
                  <a:lnTo>
                    <a:pt x="324" y="98"/>
                  </a:lnTo>
                  <a:lnTo>
                    <a:pt x="324" y="108"/>
                  </a:lnTo>
                  <a:lnTo>
                    <a:pt x="315" y="108"/>
                  </a:lnTo>
                  <a:lnTo>
                    <a:pt x="298" y="118"/>
                  </a:lnTo>
                  <a:lnTo>
                    <a:pt x="290" y="127"/>
                  </a:lnTo>
                  <a:lnTo>
                    <a:pt x="281" y="127"/>
                  </a:lnTo>
                  <a:lnTo>
                    <a:pt x="256" y="157"/>
                  </a:lnTo>
                  <a:lnTo>
                    <a:pt x="222" y="196"/>
                  </a:lnTo>
                  <a:lnTo>
                    <a:pt x="213" y="235"/>
                  </a:lnTo>
                  <a:lnTo>
                    <a:pt x="196" y="255"/>
                  </a:lnTo>
                  <a:lnTo>
                    <a:pt x="187" y="274"/>
                  </a:lnTo>
                  <a:lnTo>
                    <a:pt x="204" y="294"/>
                  </a:lnTo>
                  <a:lnTo>
                    <a:pt x="196" y="333"/>
                  </a:lnTo>
                  <a:lnTo>
                    <a:pt x="204" y="343"/>
                  </a:lnTo>
                  <a:lnTo>
                    <a:pt x="222" y="353"/>
                  </a:lnTo>
                  <a:lnTo>
                    <a:pt x="230" y="362"/>
                  </a:lnTo>
                  <a:lnTo>
                    <a:pt x="239" y="362"/>
                  </a:lnTo>
                  <a:lnTo>
                    <a:pt x="239" y="372"/>
                  </a:lnTo>
                  <a:lnTo>
                    <a:pt x="264" y="392"/>
                  </a:lnTo>
                  <a:lnTo>
                    <a:pt x="273" y="401"/>
                  </a:lnTo>
                  <a:lnTo>
                    <a:pt x="264" y="421"/>
                  </a:lnTo>
                  <a:lnTo>
                    <a:pt x="25" y="421"/>
                  </a:lnTo>
                  <a:lnTo>
                    <a:pt x="34" y="294"/>
                  </a:lnTo>
                  <a:lnTo>
                    <a:pt x="17" y="274"/>
                  </a:lnTo>
                  <a:lnTo>
                    <a:pt x="17" y="264"/>
                  </a:lnTo>
                  <a:lnTo>
                    <a:pt x="25" y="255"/>
                  </a:lnTo>
                  <a:lnTo>
                    <a:pt x="25" y="245"/>
                  </a:lnTo>
                  <a:lnTo>
                    <a:pt x="25" y="225"/>
                  </a:lnTo>
                  <a:lnTo>
                    <a:pt x="17" y="196"/>
                  </a:lnTo>
                  <a:lnTo>
                    <a:pt x="17" y="127"/>
                  </a:lnTo>
                  <a:lnTo>
                    <a:pt x="8" y="118"/>
                  </a:lnTo>
                  <a:lnTo>
                    <a:pt x="0" y="88"/>
                  </a:lnTo>
                  <a:lnTo>
                    <a:pt x="0" y="69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Freeform 76"/>
            <p:cNvSpPr/>
            <p:nvPr/>
          </p:nvSpPr>
          <p:spPr bwMode="auto">
            <a:xfrm>
              <a:off x="5480184" y="4725093"/>
              <a:ext cx="485865" cy="373049"/>
            </a:xfrm>
            <a:custGeom>
              <a:avLst/>
              <a:gdLst/>
              <a:ahLst/>
              <a:cxnLst>
                <a:cxn ang="0">
                  <a:pos x="42" y="215"/>
                </a:cxn>
                <a:cxn ang="0">
                  <a:pos x="230" y="215"/>
                </a:cxn>
                <a:cxn ang="0">
                  <a:pos x="247" y="235"/>
                </a:cxn>
                <a:cxn ang="0">
                  <a:pos x="256" y="215"/>
                </a:cxn>
                <a:cxn ang="0">
                  <a:pos x="264" y="196"/>
                </a:cxn>
                <a:cxn ang="0">
                  <a:pos x="273" y="176"/>
                </a:cxn>
                <a:cxn ang="0">
                  <a:pos x="264" y="166"/>
                </a:cxn>
                <a:cxn ang="0">
                  <a:pos x="273" y="157"/>
                </a:cxn>
                <a:cxn ang="0">
                  <a:pos x="298" y="147"/>
                </a:cxn>
                <a:cxn ang="0">
                  <a:pos x="307" y="127"/>
                </a:cxn>
                <a:cxn ang="0">
                  <a:pos x="307" y="98"/>
                </a:cxn>
                <a:cxn ang="0">
                  <a:pos x="290" y="88"/>
                </a:cxn>
                <a:cxn ang="0">
                  <a:pos x="281" y="69"/>
                </a:cxn>
                <a:cxn ang="0">
                  <a:pos x="264" y="59"/>
                </a:cxn>
                <a:cxn ang="0">
                  <a:pos x="256" y="29"/>
                </a:cxn>
                <a:cxn ang="0">
                  <a:pos x="256" y="10"/>
                </a:cxn>
                <a:cxn ang="0">
                  <a:pos x="247" y="0"/>
                </a:cxn>
                <a:cxn ang="0">
                  <a:pos x="8" y="0"/>
                </a:cxn>
                <a:cxn ang="0">
                  <a:pos x="8" y="10"/>
                </a:cxn>
                <a:cxn ang="0">
                  <a:pos x="8" y="29"/>
                </a:cxn>
                <a:cxn ang="0">
                  <a:pos x="8" y="39"/>
                </a:cxn>
                <a:cxn ang="0">
                  <a:pos x="0" y="59"/>
                </a:cxn>
                <a:cxn ang="0">
                  <a:pos x="8" y="78"/>
                </a:cxn>
                <a:cxn ang="0">
                  <a:pos x="8" y="88"/>
                </a:cxn>
                <a:cxn ang="0">
                  <a:pos x="17" y="98"/>
                </a:cxn>
                <a:cxn ang="0">
                  <a:pos x="8" y="108"/>
                </a:cxn>
                <a:cxn ang="0">
                  <a:pos x="17" y="118"/>
                </a:cxn>
                <a:cxn ang="0">
                  <a:pos x="34" y="147"/>
                </a:cxn>
                <a:cxn ang="0">
                  <a:pos x="34" y="166"/>
                </a:cxn>
                <a:cxn ang="0">
                  <a:pos x="34" y="186"/>
                </a:cxn>
                <a:cxn ang="0">
                  <a:pos x="34" y="186"/>
                </a:cxn>
                <a:cxn ang="0">
                  <a:pos x="42" y="196"/>
                </a:cxn>
                <a:cxn ang="0">
                  <a:pos x="42" y="215"/>
                </a:cxn>
              </a:cxnLst>
              <a:rect l="0" t="0" r="r" b="b"/>
              <a:pathLst>
                <a:path w="307" h="235">
                  <a:moveTo>
                    <a:pt x="42" y="215"/>
                  </a:moveTo>
                  <a:lnTo>
                    <a:pt x="230" y="215"/>
                  </a:lnTo>
                  <a:lnTo>
                    <a:pt x="247" y="235"/>
                  </a:lnTo>
                  <a:lnTo>
                    <a:pt x="256" y="215"/>
                  </a:lnTo>
                  <a:lnTo>
                    <a:pt x="264" y="196"/>
                  </a:lnTo>
                  <a:lnTo>
                    <a:pt x="273" y="176"/>
                  </a:lnTo>
                  <a:lnTo>
                    <a:pt x="264" y="166"/>
                  </a:lnTo>
                  <a:lnTo>
                    <a:pt x="273" y="157"/>
                  </a:lnTo>
                  <a:lnTo>
                    <a:pt x="298" y="147"/>
                  </a:lnTo>
                  <a:lnTo>
                    <a:pt x="307" y="127"/>
                  </a:lnTo>
                  <a:lnTo>
                    <a:pt x="307" y="98"/>
                  </a:lnTo>
                  <a:lnTo>
                    <a:pt x="290" y="88"/>
                  </a:lnTo>
                  <a:lnTo>
                    <a:pt x="281" y="69"/>
                  </a:lnTo>
                  <a:lnTo>
                    <a:pt x="264" y="59"/>
                  </a:lnTo>
                  <a:lnTo>
                    <a:pt x="256" y="29"/>
                  </a:lnTo>
                  <a:lnTo>
                    <a:pt x="256" y="10"/>
                  </a:lnTo>
                  <a:lnTo>
                    <a:pt x="247" y="0"/>
                  </a:lnTo>
                  <a:lnTo>
                    <a:pt x="8" y="0"/>
                  </a:lnTo>
                  <a:lnTo>
                    <a:pt x="8" y="10"/>
                  </a:lnTo>
                  <a:lnTo>
                    <a:pt x="8" y="29"/>
                  </a:lnTo>
                  <a:lnTo>
                    <a:pt x="8" y="39"/>
                  </a:lnTo>
                  <a:lnTo>
                    <a:pt x="0" y="59"/>
                  </a:lnTo>
                  <a:lnTo>
                    <a:pt x="8" y="78"/>
                  </a:lnTo>
                  <a:lnTo>
                    <a:pt x="8" y="88"/>
                  </a:lnTo>
                  <a:lnTo>
                    <a:pt x="17" y="98"/>
                  </a:lnTo>
                  <a:lnTo>
                    <a:pt x="8" y="108"/>
                  </a:lnTo>
                  <a:lnTo>
                    <a:pt x="17" y="118"/>
                  </a:lnTo>
                  <a:lnTo>
                    <a:pt x="34" y="147"/>
                  </a:lnTo>
                  <a:lnTo>
                    <a:pt x="34" y="166"/>
                  </a:lnTo>
                  <a:lnTo>
                    <a:pt x="34" y="186"/>
                  </a:lnTo>
                  <a:lnTo>
                    <a:pt x="34" y="186"/>
                  </a:lnTo>
                  <a:lnTo>
                    <a:pt x="42" y="196"/>
                  </a:lnTo>
                  <a:lnTo>
                    <a:pt x="42" y="215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Freeform 77"/>
            <p:cNvSpPr/>
            <p:nvPr/>
          </p:nvSpPr>
          <p:spPr bwMode="auto">
            <a:xfrm>
              <a:off x="5547727" y="5068031"/>
              <a:ext cx="527261" cy="543683"/>
            </a:xfrm>
            <a:custGeom>
              <a:avLst/>
              <a:gdLst/>
              <a:ahLst/>
              <a:cxnLst>
                <a:cxn ang="0">
                  <a:pos x="52" y="304"/>
                </a:cxn>
                <a:cxn ang="0">
                  <a:pos x="282" y="294"/>
                </a:cxn>
                <a:cxn ang="0">
                  <a:pos x="290" y="304"/>
                </a:cxn>
                <a:cxn ang="0">
                  <a:pos x="290" y="314"/>
                </a:cxn>
                <a:cxn ang="0">
                  <a:pos x="273" y="324"/>
                </a:cxn>
                <a:cxn ang="0">
                  <a:pos x="273" y="343"/>
                </a:cxn>
                <a:cxn ang="0">
                  <a:pos x="308" y="333"/>
                </a:cxn>
                <a:cxn ang="0">
                  <a:pos x="316" y="304"/>
                </a:cxn>
                <a:cxn ang="0">
                  <a:pos x="325" y="294"/>
                </a:cxn>
                <a:cxn ang="0">
                  <a:pos x="333" y="275"/>
                </a:cxn>
                <a:cxn ang="0">
                  <a:pos x="333" y="265"/>
                </a:cxn>
                <a:cxn ang="0">
                  <a:pos x="325" y="265"/>
                </a:cxn>
                <a:cxn ang="0">
                  <a:pos x="316" y="245"/>
                </a:cxn>
                <a:cxn ang="0">
                  <a:pos x="316" y="235"/>
                </a:cxn>
                <a:cxn ang="0">
                  <a:pos x="308" y="206"/>
                </a:cxn>
                <a:cxn ang="0">
                  <a:pos x="273" y="186"/>
                </a:cxn>
                <a:cxn ang="0">
                  <a:pos x="265" y="177"/>
                </a:cxn>
                <a:cxn ang="0">
                  <a:pos x="265" y="157"/>
                </a:cxn>
                <a:cxn ang="0">
                  <a:pos x="273" y="147"/>
                </a:cxn>
                <a:cxn ang="0">
                  <a:pos x="273" y="128"/>
                </a:cxn>
                <a:cxn ang="0">
                  <a:pos x="265" y="118"/>
                </a:cxn>
                <a:cxn ang="0">
                  <a:pos x="256" y="128"/>
                </a:cxn>
                <a:cxn ang="0">
                  <a:pos x="256" y="128"/>
                </a:cxn>
                <a:cxn ang="0">
                  <a:pos x="248" y="118"/>
                </a:cxn>
                <a:cxn ang="0">
                  <a:pos x="248" y="108"/>
                </a:cxn>
                <a:cxn ang="0">
                  <a:pos x="239" y="89"/>
                </a:cxn>
                <a:cxn ang="0">
                  <a:pos x="222" y="79"/>
                </a:cxn>
                <a:cxn ang="0">
                  <a:pos x="205" y="49"/>
                </a:cxn>
                <a:cxn ang="0">
                  <a:pos x="205" y="20"/>
                </a:cxn>
                <a:cxn ang="0">
                  <a:pos x="188" y="0"/>
                </a:cxn>
                <a:cxn ang="0">
                  <a:pos x="0" y="0"/>
                </a:cxn>
                <a:cxn ang="0">
                  <a:pos x="9" y="20"/>
                </a:cxn>
                <a:cxn ang="0">
                  <a:pos x="9" y="30"/>
                </a:cxn>
                <a:cxn ang="0">
                  <a:pos x="17" y="40"/>
                </a:cxn>
                <a:cxn ang="0">
                  <a:pos x="17" y="49"/>
                </a:cxn>
                <a:cxn ang="0">
                  <a:pos x="35" y="59"/>
                </a:cxn>
                <a:cxn ang="0">
                  <a:pos x="35" y="79"/>
                </a:cxn>
                <a:cxn ang="0">
                  <a:pos x="43" y="89"/>
                </a:cxn>
                <a:cxn ang="0">
                  <a:pos x="43" y="108"/>
                </a:cxn>
                <a:cxn ang="0">
                  <a:pos x="52" y="108"/>
                </a:cxn>
                <a:cxn ang="0">
                  <a:pos x="52" y="265"/>
                </a:cxn>
                <a:cxn ang="0">
                  <a:pos x="52" y="304"/>
                </a:cxn>
              </a:cxnLst>
              <a:rect l="0" t="0" r="r" b="b"/>
              <a:pathLst>
                <a:path w="333" h="343">
                  <a:moveTo>
                    <a:pt x="52" y="304"/>
                  </a:moveTo>
                  <a:lnTo>
                    <a:pt x="282" y="294"/>
                  </a:lnTo>
                  <a:lnTo>
                    <a:pt x="290" y="304"/>
                  </a:lnTo>
                  <a:lnTo>
                    <a:pt x="290" y="314"/>
                  </a:lnTo>
                  <a:lnTo>
                    <a:pt x="273" y="324"/>
                  </a:lnTo>
                  <a:lnTo>
                    <a:pt x="273" y="343"/>
                  </a:lnTo>
                  <a:lnTo>
                    <a:pt x="308" y="333"/>
                  </a:lnTo>
                  <a:lnTo>
                    <a:pt x="316" y="304"/>
                  </a:lnTo>
                  <a:lnTo>
                    <a:pt x="325" y="294"/>
                  </a:lnTo>
                  <a:lnTo>
                    <a:pt x="333" y="275"/>
                  </a:lnTo>
                  <a:lnTo>
                    <a:pt x="333" y="265"/>
                  </a:lnTo>
                  <a:lnTo>
                    <a:pt x="325" y="265"/>
                  </a:lnTo>
                  <a:lnTo>
                    <a:pt x="316" y="245"/>
                  </a:lnTo>
                  <a:lnTo>
                    <a:pt x="316" y="235"/>
                  </a:lnTo>
                  <a:lnTo>
                    <a:pt x="308" y="206"/>
                  </a:lnTo>
                  <a:lnTo>
                    <a:pt x="273" y="186"/>
                  </a:lnTo>
                  <a:lnTo>
                    <a:pt x="265" y="177"/>
                  </a:lnTo>
                  <a:lnTo>
                    <a:pt x="265" y="157"/>
                  </a:lnTo>
                  <a:lnTo>
                    <a:pt x="273" y="147"/>
                  </a:lnTo>
                  <a:lnTo>
                    <a:pt x="273" y="128"/>
                  </a:lnTo>
                  <a:lnTo>
                    <a:pt x="265" y="118"/>
                  </a:lnTo>
                  <a:lnTo>
                    <a:pt x="256" y="128"/>
                  </a:lnTo>
                  <a:lnTo>
                    <a:pt x="256" y="128"/>
                  </a:lnTo>
                  <a:lnTo>
                    <a:pt x="248" y="118"/>
                  </a:lnTo>
                  <a:lnTo>
                    <a:pt x="248" y="108"/>
                  </a:lnTo>
                  <a:lnTo>
                    <a:pt x="239" y="89"/>
                  </a:lnTo>
                  <a:lnTo>
                    <a:pt x="222" y="79"/>
                  </a:lnTo>
                  <a:lnTo>
                    <a:pt x="205" y="49"/>
                  </a:lnTo>
                  <a:lnTo>
                    <a:pt x="205" y="20"/>
                  </a:lnTo>
                  <a:lnTo>
                    <a:pt x="188" y="0"/>
                  </a:lnTo>
                  <a:lnTo>
                    <a:pt x="0" y="0"/>
                  </a:lnTo>
                  <a:lnTo>
                    <a:pt x="9" y="20"/>
                  </a:lnTo>
                  <a:lnTo>
                    <a:pt x="9" y="30"/>
                  </a:lnTo>
                  <a:lnTo>
                    <a:pt x="17" y="40"/>
                  </a:lnTo>
                  <a:lnTo>
                    <a:pt x="17" y="49"/>
                  </a:lnTo>
                  <a:lnTo>
                    <a:pt x="35" y="59"/>
                  </a:lnTo>
                  <a:lnTo>
                    <a:pt x="35" y="79"/>
                  </a:lnTo>
                  <a:lnTo>
                    <a:pt x="43" y="89"/>
                  </a:lnTo>
                  <a:lnTo>
                    <a:pt x="43" y="108"/>
                  </a:lnTo>
                  <a:lnTo>
                    <a:pt x="52" y="108"/>
                  </a:lnTo>
                  <a:lnTo>
                    <a:pt x="52" y="265"/>
                  </a:lnTo>
                  <a:lnTo>
                    <a:pt x="52" y="304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Freeform 78"/>
            <p:cNvSpPr/>
            <p:nvPr/>
          </p:nvSpPr>
          <p:spPr bwMode="auto">
            <a:xfrm>
              <a:off x="5628340" y="5534762"/>
              <a:ext cx="407430" cy="419889"/>
            </a:xfrm>
            <a:custGeom>
              <a:avLst/>
              <a:gdLst/>
              <a:ahLst/>
              <a:cxnLst>
                <a:cxn ang="0">
                  <a:pos x="34" y="265"/>
                </a:cxn>
                <a:cxn ang="0">
                  <a:pos x="34" y="225"/>
                </a:cxn>
                <a:cxn ang="0">
                  <a:pos x="17" y="225"/>
                </a:cxn>
                <a:cxn ang="0">
                  <a:pos x="8" y="216"/>
                </a:cxn>
                <a:cxn ang="0">
                  <a:pos x="8" y="186"/>
                </a:cxn>
                <a:cxn ang="0">
                  <a:pos x="8" y="69"/>
                </a:cxn>
                <a:cxn ang="0">
                  <a:pos x="0" y="10"/>
                </a:cxn>
                <a:cxn ang="0">
                  <a:pos x="230" y="0"/>
                </a:cxn>
                <a:cxn ang="0">
                  <a:pos x="238" y="10"/>
                </a:cxn>
                <a:cxn ang="0">
                  <a:pos x="238" y="20"/>
                </a:cxn>
                <a:cxn ang="0">
                  <a:pos x="221" y="30"/>
                </a:cxn>
                <a:cxn ang="0">
                  <a:pos x="221" y="49"/>
                </a:cxn>
                <a:cxn ang="0">
                  <a:pos x="256" y="39"/>
                </a:cxn>
                <a:cxn ang="0">
                  <a:pos x="256" y="49"/>
                </a:cxn>
                <a:cxn ang="0">
                  <a:pos x="247" y="59"/>
                </a:cxn>
                <a:cxn ang="0">
                  <a:pos x="247" y="79"/>
                </a:cxn>
                <a:cxn ang="0">
                  <a:pos x="238" y="88"/>
                </a:cxn>
                <a:cxn ang="0">
                  <a:pos x="238" y="118"/>
                </a:cxn>
                <a:cxn ang="0">
                  <a:pos x="213" y="137"/>
                </a:cxn>
                <a:cxn ang="0">
                  <a:pos x="213" y="157"/>
                </a:cxn>
                <a:cxn ang="0">
                  <a:pos x="204" y="167"/>
                </a:cxn>
                <a:cxn ang="0">
                  <a:pos x="187" y="176"/>
                </a:cxn>
                <a:cxn ang="0">
                  <a:pos x="187" y="206"/>
                </a:cxn>
                <a:cxn ang="0">
                  <a:pos x="179" y="216"/>
                </a:cxn>
                <a:cxn ang="0">
                  <a:pos x="179" y="225"/>
                </a:cxn>
                <a:cxn ang="0">
                  <a:pos x="187" y="245"/>
                </a:cxn>
                <a:cxn ang="0">
                  <a:pos x="187" y="255"/>
                </a:cxn>
                <a:cxn ang="0">
                  <a:pos x="179" y="265"/>
                </a:cxn>
                <a:cxn ang="0">
                  <a:pos x="34" y="265"/>
                </a:cxn>
              </a:cxnLst>
              <a:rect l="0" t="0" r="r" b="b"/>
              <a:pathLst>
                <a:path w="256" h="265">
                  <a:moveTo>
                    <a:pt x="34" y="265"/>
                  </a:moveTo>
                  <a:lnTo>
                    <a:pt x="34" y="225"/>
                  </a:lnTo>
                  <a:lnTo>
                    <a:pt x="17" y="225"/>
                  </a:lnTo>
                  <a:lnTo>
                    <a:pt x="8" y="216"/>
                  </a:lnTo>
                  <a:lnTo>
                    <a:pt x="8" y="186"/>
                  </a:lnTo>
                  <a:lnTo>
                    <a:pt x="8" y="69"/>
                  </a:lnTo>
                  <a:lnTo>
                    <a:pt x="0" y="10"/>
                  </a:lnTo>
                  <a:lnTo>
                    <a:pt x="230" y="0"/>
                  </a:lnTo>
                  <a:lnTo>
                    <a:pt x="238" y="10"/>
                  </a:lnTo>
                  <a:lnTo>
                    <a:pt x="238" y="20"/>
                  </a:lnTo>
                  <a:lnTo>
                    <a:pt x="221" y="30"/>
                  </a:lnTo>
                  <a:lnTo>
                    <a:pt x="221" y="49"/>
                  </a:lnTo>
                  <a:lnTo>
                    <a:pt x="256" y="39"/>
                  </a:lnTo>
                  <a:lnTo>
                    <a:pt x="256" y="49"/>
                  </a:lnTo>
                  <a:lnTo>
                    <a:pt x="247" y="59"/>
                  </a:lnTo>
                  <a:lnTo>
                    <a:pt x="247" y="79"/>
                  </a:lnTo>
                  <a:lnTo>
                    <a:pt x="238" y="88"/>
                  </a:lnTo>
                  <a:lnTo>
                    <a:pt x="238" y="118"/>
                  </a:lnTo>
                  <a:lnTo>
                    <a:pt x="213" y="137"/>
                  </a:lnTo>
                  <a:lnTo>
                    <a:pt x="213" y="157"/>
                  </a:lnTo>
                  <a:lnTo>
                    <a:pt x="204" y="167"/>
                  </a:lnTo>
                  <a:lnTo>
                    <a:pt x="187" y="176"/>
                  </a:lnTo>
                  <a:lnTo>
                    <a:pt x="187" y="206"/>
                  </a:lnTo>
                  <a:lnTo>
                    <a:pt x="179" y="216"/>
                  </a:lnTo>
                  <a:lnTo>
                    <a:pt x="179" y="225"/>
                  </a:lnTo>
                  <a:lnTo>
                    <a:pt x="187" y="245"/>
                  </a:lnTo>
                  <a:lnTo>
                    <a:pt x="187" y="255"/>
                  </a:lnTo>
                  <a:lnTo>
                    <a:pt x="179" y="265"/>
                  </a:lnTo>
                  <a:lnTo>
                    <a:pt x="34" y="265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Freeform 79"/>
            <p:cNvSpPr/>
            <p:nvPr/>
          </p:nvSpPr>
          <p:spPr bwMode="auto">
            <a:xfrm>
              <a:off x="5682810" y="5954651"/>
              <a:ext cx="446646" cy="448329"/>
            </a:xfrm>
            <a:custGeom>
              <a:avLst/>
              <a:gdLst/>
              <a:ahLst/>
              <a:cxnLst>
                <a:cxn ang="0">
                  <a:pos x="34" y="235"/>
                </a:cxn>
                <a:cxn ang="0">
                  <a:pos x="68" y="244"/>
                </a:cxn>
                <a:cxn ang="0">
                  <a:pos x="102" y="244"/>
                </a:cxn>
                <a:cxn ang="0">
                  <a:pos x="119" y="235"/>
                </a:cxn>
                <a:cxn ang="0">
                  <a:pos x="145" y="254"/>
                </a:cxn>
                <a:cxn ang="0">
                  <a:pos x="170" y="274"/>
                </a:cxn>
                <a:cxn ang="0">
                  <a:pos x="196" y="264"/>
                </a:cxn>
                <a:cxn ang="0">
                  <a:pos x="222" y="274"/>
                </a:cxn>
                <a:cxn ang="0">
                  <a:pos x="222" y="254"/>
                </a:cxn>
                <a:cxn ang="0">
                  <a:pos x="239" y="264"/>
                </a:cxn>
                <a:cxn ang="0">
                  <a:pos x="264" y="283"/>
                </a:cxn>
                <a:cxn ang="0">
                  <a:pos x="281" y="264"/>
                </a:cxn>
                <a:cxn ang="0">
                  <a:pos x="247" y="244"/>
                </a:cxn>
                <a:cxn ang="0">
                  <a:pos x="273" y="215"/>
                </a:cxn>
                <a:cxn ang="0">
                  <a:pos x="247" y="205"/>
                </a:cxn>
                <a:cxn ang="0">
                  <a:pos x="239" y="215"/>
                </a:cxn>
                <a:cxn ang="0">
                  <a:pos x="239" y="205"/>
                </a:cxn>
                <a:cxn ang="0">
                  <a:pos x="222" y="205"/>
                </a:cxn>
                <a:cxn ang="0">
                  <a:pos x="204" y="195"/>
                </a:cxn>
                <a:cxn ang="0">
                  <a:pos x="213" y="186"/>
                </a:cxn>
                <a:cxn ang="0">
                  <a:pos x="230" y="195"/>
                </a:cxn>
                <a:cxn ang="0">
                  <a:pos x="239" y="195"/>
                </a:cxn>
                <a:cxn ang="0">
                  <a:pos x="230" y="176"/>
                </a:cxn>
                <a:cxn ang="0">
                  <a:pos x="136" y="146"/>
                </a:cxn>
                <a:cxn ang="0">
                  <a:pos x="145" y="97"/>
                </a:cxn>
                <a:cxn ang="0">
                  <a:pos x="153" y="58"/>
                </a:cxn>
                <a:cxn ang="0">
                  <a:pos x="162" y="39"/>
                </a:cxn>
                <a:cxn ang="0">
                  <a:pos x="153" y="19"/>
                </a:cxn>
                <a:cxn ang="0">
                  <a:pos x="145" y="0"/>
                </a:cxn>
                <a:cxn ang="0">
                  <a:pos x="0" y="78"/>
                </a:cxn>
                <a:cxn ang="0">
                  <a:pos x="8" y="107"/>
                </a:cxn>
                <a:cxn ang="0">
                  <a:pos x="25" y="166"/>
                </a:cxn>
                <a:cxn ang="0">
                  <a:pos x="17" y="195"/>
                </a:cxn>
                <a:cxn ang="0">
                  <a:pos x="8" y="225"/>
                </a:cxn>
              </a:cxnLst>
              <a:rect l="0" t="0" r="r" b="b"/>
              <a:pathLst>
                <a:path w="281" h="283">
                  <a:moveTo>
                    <a:pt x="8" y="244"/>
                  </a:moveTo>
                  <a:lnTo>
                    <a:pt x="34" y="235"/>
                  </a:lnTo>
                  <a:lnTo>
                    <a:pt x="51" y="235"/>
                  </a:lnTo>
                  <a:lnTo>
                    <a:pt x="68" y="244"/>
                  </a:lnTo>
                  <a:lnTo>
                    <a:pt x="85" y="244"/>
                  </a:lnTo>
                  <a:lnTo>
                    <a:pt x="102" y="244"/>
                  </a:lnTo>
                  <a:lnTo>
                    <a:pt x="111" y="235"/>
                  </a:lnTo>
                  <a:lnTo>
                    <a:pt x="119" y="235"/>
                  </a:lnTo>
                  <a:lnTo>
                    <a:pt x="136" y="235"/>
                  </a:lnTo>
                  <a:lnTo>
                    <a:pt x="145" y="254"/>
                  </a:lnTo>
                  <a:lnTo>
                    <a:pt x="153" y="254"/>
                  </a:lnTo>
                  <a:lnTo>
                    <a:pt x="170" y="274"/>
                  </a:lnTo>
                  <a:lnTo>
                    <a:pt x="187" y="274"/>
                  </a:lnTo>
                  <a:lnTo>
                    <a:pt x="196" y="264"/>
                  </a:lnTo>
                  <a:lnTo>
                    <a:pt x="213" y="274"/>
                  </a:lnTo>
                  <a:lnTo>
                    <a:pt x="222" y="274"/>
                  </a:lnTo>
                  <a:lnTo>
                    <a:pt x="222" y="264"/>
                  </a:lnTo>
                  <a:lnTo>
                    <a:pt x="222" y="254"/>
                  </a:lnTo>
                  <a:lnTo>
                    <a:pt x="230" y="244"/>
                  </a:lnTo>
                  <a:lnTo>
                    <a:pt x="239" y="264"/>
                  </a:lnTo>
                  <a:lnTo>
                    <a:pt x="256" y="274"/>
                  </a:lnTo>
                  <a:lnTo>
                    <a:pt x="264" y="283"/>
                  </a:lnTo>
                  <a:lnTo>
                    <a:pt x="281" y="274"/>
                  </a:lnTo>
                  <a:lnTo>
                    <a:pt x="281" y="264"/>
                  </a:lnTo>
                  <a:lnTo>
                    <a:pt x="247" y="254"/>
                  </a:lnTo>
                  <a:lnTo>
                    <a:pt x="247" y="244"/>
                  </a:lnTo>
                  <a:lnTo>
                    <a:pt x="256" y="235"/>
                  </a:lnTo>
                  <a:lnTo>
                    <a:pt x="273" y="215"/>
                  </a:lnTo>
                  <a:lnTo>
                    <a:pt x="273" y="205"/>
                  </a:lnTo>
                  <a:lnTo>
                    <a:pt x="247" y="205"/>
                  </a:lnTo>
                  <a:lnTo>
                    <a:pt x="247" y="225"/>
                  </a:lnTo>
                  <a:lnTo>
                    <a:pt x="239" y="215"/>
                  </a:lnTo>
                  <a:lnTo>
                    <a:pt x="239" y="205"/>
                  </a:lnTo>
                  <a:lnTo>
                    <a:pt x="239" y="205"/>
                  </a:lnTo>
                  <a:lnTo>
                    <a:pt x="230" y="205"/>
                  </a:lnTo>
                  <a:lnTo>
                    <a:pt x="222" y="205"/>
                  </a:lnTo>
                  <a:lnTo>
                    <a:pt x="204" y="205"/>
                  </a:lnTo>
                  <a:lnTo>
                    <a:pt x="204" y="195"/>
                  </a:lnTo>
                  <a:lnTo>
                    <a:pt x="204" y="195"/>
                  </a:lnTo>
                  <a:lnTo>
                    <a:pt x="213" y="186"/>
                  </a:lnTo>
                  <a:lnTo>
                    <a:pt x="222" y="195"/>
                  </a:lnTo>
                  <a:lnTo>
                    <a:pt x="230" y="195"/>
                  </a:lnTo>
                  <a:lnTo>
                    <a:pt x="239" y="195"/>
                  </a:lnTo>
                  <a:lnTo>
                    <a:pt x="239" y="195"/>
                  </a:lnTo>
                  <a:lnTo>
                    <a:pt x="247" y="186"/>
                  </a:lnTo>
                  <a:lnTo>
                    <a:pt x="230" y="176"/>
                  </a:lnTo>
                  <a:lnTo>
                    <a:pt x="230" y="146"/>
                  </a:lnTo>
                  <a:lnTo>
                    <a:pt x="136" y="146"/>
                  </a:lnTo>
                  <a:lnTo>
                    <a:pt x="136" y="127"/>
                  </a:lnTo>
                  <a:lnTo>
                    <a:pt x="145" y="97"/>
                  </a:lnTo>
                  <a:lnTo>
                    <a:pt x="153" y="78"/>
                  </a:lnTo>
                  <a:lnTo>
                    <a:pt x="153" y="58"/>
                  </a:lnTo>
                  <a:lnTo>
                    <a:pt x="162" y="48"/>
                  </a:lnTo>
                  <a:lnTo>
                    <a:pt x="162" y="39"/>
                  </a:lnTo>
                  <a:lnTo>
                    <a:pt x="153" y="29"/>
                  </a:lnTo>
                  <a:lnTo>
                    <a:pt x="153" y="19"/>
                  </a:lnTo>
                  <a:lnTo>
                    <a:pt x="145" y="9"/>
                  </a:lnTo>
                  <a:lnTo>
                    <a:pt x="145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8" y="88"/>
                  </a:lnTo>
                  <a:lnTo>
                    <a:pt x="8" y="107"/>
                  </a:lnTo>
                  <a:lnTo>
                    <a:pt x="25" y="137"/>
                  </a:lnTo>
                  <a:lnTo>
                    <a:pt x="25" y="166"/>
                  </a:lnTo>
                  <a:lnTo>
                    <a:pt x="17" y="176"/>
                  </a:lnTo>
                  <a:lnTo>
                    <a:pt x="17" y="195"/>
                  </a:lnTo>
                  <a:lnTo>
                    <a:pt x="17" y="215"/>
                  </a:lnTo>
                  <a:lnTo>
                    <a:pt x="8" y="225"/>
                  </a:lnTo>
                  <a:lnTo>
                    <a:pt x="8" y="244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Freeform 80"/>
            <p:cNvSpPr/>
            <p:nvPr/>
          </p:nvSpPr>
          <p:spPr bwMode="auto">
            <a:xfrm>
              <a:off x="5898507" y="5705394"/>
              <a:ext cx="283240" cy="558738"/>
            </a:xfrm>
            <a:custGeom>
              <a:avLst/>
              <a:gdLst/>
              <a:ahLst/>
              <a:cxnLst>
                <a:cxn ang="0">
                  <a:pos x="171" y="0"/>
                </a:cxn>
                <a:cxn ang="0">
                  <a:pos x="171" y="59"/>
                </a:cxn>
                <a:cxn ang="0">
                  <a:pos x="162" y="225"/>
                </a:cxn>
                <a:cxn ang="0">
                  <a:pos x="179" y="333"/>
                </a:cxn>
                <a:cxn ang="0">
                  <a:pos x="171" y="343"/>
                </a:cxn>
                <a:cxn ang="0">
                  <a:pos x="154" y="343"/>
                </a:cxn>
                <a:cxn ang="0">
                  <a:pos x="137" y="343"/>
                </a:cxn>
                <a:cxn ang="0">
                  <a:pos x="120" y="352"/>
                </a:cxn>
                <a:cxn ang="0">
                  <a:pos x="111" y="352"/>
                </a:cxn>
                <a:cxn ang="0">
                  <a:pos x="103" y="352"/>
                </a:cxn>
                <a:cxn ang="0">
                  <a:pos x="103" y="352"/>
                </a:cxn>
                <a:cxn ang="0">
                  <a:pos x="111" y="343"/>
                </a:cxn>
                <a:cxn ang="0">
                  <a:pos x="94" y="333"/>
                </a:cxn>
                <a:cxn ang="0">
                  <a:pos x="94" y="303"/>
                </a:cxn>
                <a:cxn ang="0">
                  <a:pos x="0" y="303"/>
                </a:cxn>
                <a:cxn ang="0">
                  <a:pos x="0" y="284"/>
                </a:cxn>
                <a:cxn ang="0">
                  <a:pos x="9" y="254"/>
                </a:cxn>
                <a:cxn ang="0">
                  <a:pos x="17" y="235"/>
                </a:cxn>
                <a:cxn ang="0">
                  <a:pos x="17" y="215"/>
                </a:cxn>
                <a:cxn ang="0">
                  <a:pos x="26" y="205"/>
                </a:cxn>
                <a:cxn ang="0">
                  <a:pos x="26" y="196"/>
                </a:cxn>
                <a:cxn ang="0">
                  <a:pos x="17" y="186"/>
                </a:cxn>
                <a:cxn ang="0">
                  <a:pos x="17" y="176"/>
                </a:cxn>
                <a:cxn ang="0">
                  <a:pos x="9" y="157"/>
                </a:cxn>
                <a:cxn ang="0">
                  <a:pos x="17" y="147"/>
                </a:cxn>
                <a:cxn ang="0">
                  <a:pos x="17" y="137"/>
                </a:cxn>
                <a:cxn ang="0">
                  <a:pos x="9" y="117"/>
                </a:cxn>
                <a:cxn ang="0">
                  <a:pos x="9" y="108"/>
                </a:cxn>
                <a:cxn ang="0">
                  <a:pos x="17" y="98"/>
                </a:cxn>
                <a:cxn ang="0">
                  <a:pos x="17" y="68"/>
                </a:cxn>
                <a:cxn ang="0">
                  <a:pos x="34" y="59"/>
                </a:cxn>
                <a:cxn ang="0">
                  <a:pos x="43" y="49"/>
                </a:cxn>
                <a:cxn ang="0">
                  <a:pos x="43" y="29"/>
                </a:cxn>
                <a:cxn ang="0">
                  <a:pos x="68" y="10"/>
                </a:cxn>
                <a:cxn ang="0">
                  <a:pos x="171" y="0"/>
                </a:cxn>
              </a:cxnLst>
              <a:rect l="0" t="0" r="r" b="b"/>
              <a:pathLst>
                <a:path w="179" h="352">
                  <a:moveTo>
                    <a:pt x="171" y="0"/>
                  </a:moveTo>
                  <a:lnTo>
                    <a:pt x="171" y="59"/>
                  </a:lnTo>
                  <a:lnTo>
                    <a:pt x="162" y="225"/>
                  </a:lnTo>
                  <a:lnTo>
                    <a:pt x="179" y="333"/>
                  </a:lnTo>
                  <a:lnTo>
                    <a:pt x="171" y="343"/>
                  </a:lnTo>
                  <a:lnTo>
                    <a:pt x="154" y="343"/>
                  </a:lnTo>
                  <a:lnTo>
                    <a:pt x="137" y="343"/>
                  </a:lnTo>
                  <a:lnTo>
                    <a:pt x="120" y="352"/>
                  </a:lnTo>
                  <a:lnTo>
                    <a:pt x="111" y="352"/>
                  </a:lnTo>
                  <a:lnTo>
                    <a:pt x="103" y="352"/>
                  </a:lnTo>
                  <a:lnTo>
                    <a:pt x="103" y="352"/>
                  </a:lnTo>
                  <a:lnTo>
                    <a:pt x="111" y="343"/>
                  </a:lnTo>
                  <a:lnTo>
                    <a:pt x="94" y="333"/>
                  </a:lnTo>
                  <a:lnTo>
                    <a:pt x="94" y="303"/>
                  </a:lnTo>
                  <a:lnTo>
                    <a:pt x="0" y="303"/>
                  </a:lnTo>
                  <a:lnTo>
                    <a:pt x="0" y="284"/>
                  </a:lnTo>
                  <a:lnTo>
                    <a:pt x="9" y="254"/>
                  </a:lnTo>
                  <a:lnTo>
                    <a:pt x="17" y="235"/>
                  </a:lnTo>
                  <a:lnTo>
                    <a:pt x="17" y="215"/>
                  </a:lnTo>
                  <a:lnTo>
                    <a:pt x="26" y="205"/>
                  </a:lnTo>
                  <a:lnTo>
                    <a:pt x="26" y="196"/>
                  </a:lnTo>
                  <a:lnTo>
                    <a:pt x="17" y="186"/>
                  </a:lnTo>
                  <a:lnTo>
                    <a:pt x="17" y="176"/>
                  </a:lnTo>
                  <a:lnTo>
                    <a:pt x="9" y="157"/>
                  </a:lnTo>
                  <a:lnTo>
                    <a:pt x="17" y="147"/>
                  </a:lnTo>
                  <a:lnTo>
                    <a:pt x="17" y="137"/>
                  </a:lnTo>
                  <a:lnTo>
                    <a:pt x="9" y="117"/>
                  </a:lnTo>
                  <a:lnTo>
                    <a:pt x="9" y="108"/>
                  </a:lnTo>
                  <a:lnTo>
                    <a:pt x="17" y="98"/>
                  </a:lnTo>
                  <a:lnTo>
                    <a:pt x="17" y="68"/>
                  </a:lnTo>
                  <a:lnTo>
                    <a:pt x="34" y="59"/>
                  </a:lnTo>
                  <a:lnTo>
                    <a:pt x="43" y="49"/>
                  </a:lnTo>
                  <a:lnTo>
                    <a:pt x="43" y="29"/>
                  </a:lnTo>
                  <a:lnTo>
                    <a:pt x="68" y="10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Freeform 81"/>
            <p:cNvSpPr/>
            <p:nvPr/>
          </p:nvSpPr>
          <p:spPr bwMode="auto">
            <a:xfrm>
              <a:off x="6155602" y="5690338"/>
              <a:ext cx="313742" cy="558738"/>
            </a:xfrm>
            <a:custGeom>
              <a:avLst/>
              <a:gdLst/>
              <a:ahLst/>
              <a:cxnLst>
                <a:cxn ang="0">
                  <a:pos x="9" y="10"/>
                </a:cxn>
                <a:cxn ang="0">
                  <a:pos x="137" y="0"/>
                </a:cxn>
                <a:cxn ang="0">
                  <a:pos x="154" y="69"/>
                </a:cxn>
                <a:cxn ang="0">
                  <a:pos x="171" y="147"/>
                </a:cxn>
                <a:cxn ang="0">
                  <a:pos x="179" y="167"/>
                </a:cxn>
                <a:cxn ang="0">
                  <a:pos x="179" y="176"/>
                </a:cxn>
                <a:cxn ang="0">
                  <a:pos x="188" y="176"/>
                </a:cxn>
                <a:cxn ang="0">
                  <a:pos x="197" y="196"/>
                </a:cxn>
                <a:cxn ang="0">
                  <a:pos x="188" y="206"/>
                </a:cxn>
                <a:cxn ang="0">
                  <a:pos x="188" y="225"/>
                </a:cxn>
                <a:cxn ang="0">
                  <a:pos x="188" y="245"/>
                </a:cxn>
                <a:cxn ang="0">
                  <a:pos x="197" y="274"/>
                </a:cxn>
                <a:cxn ang="0">
                  <a:pos x="197" y="284"/>
                </a:cxn>
                <a:cxn ang="0">
                  <a:pos x="77" y="294"/>
                </a:cxn>
                <a:cxn ang="0">
                  <a:pos x="60" y="294"/>
                </a:cxn>
                <a:cxn ang="0">
                  <a:pos x="52" y="304"/>
                </a:cxn>
                <a:cxn ang="0">
                  <a:pos x="60" y="323"/>
                </a:cxn>
                <a:cxn ang="0">
                  <a:pos x="69" y="323"/>
                </a:cxn>
                <a:cxn ang="0">
                  <a:pos x="69" y="353"/>
                </a:cxn>
                <a:cxn ang="0">
                  <a:pos x="52" y="353"/>
                </a:cxn>
                <a:cxn ang="0">
                  <a:pos x="43" y="343"/>
                </a:cxn>
                <a:cxn ang="0">
                  <a:pos x="34" y="323"/>
                </a:cxn>
                <a:cxn ang="0">
                  <a:pos x="26" y="333"/>
                </a:cxn>
                <a:cxn ang="0">
                  <a:pos x="26" y="353"/>
                </a:cxn>
                <a:cxn ang="0">
                  <a:pos x="17" y="343"/>
                </a:cxn>
                <a:cxn ang="0">
                  <a:pos x="0" y="235"/>
                </a:cxn>
                <a:cxn ang="0">
                  <a:pos x="9" y="69"/>
                </a:cxn>
                <a:cxn ang="0">
                  <a:pos x="9" y="20"/>
                </a:cxn>
                <a:cxn ang="0">
                  <a:pos x="9" y="10"/>
                </a:cxn>
              </a:cxnLst>
              <a:rect l="0" t="0" r="r" b="b"/>
              <a:pathLst>
                <a:path w="197" h="353">
                  <a:moveTo>
                    <a:pt x="9" y="10"/>
                  </a:moveTo>
                  <a:lnTo>
                    <a:pt x="137" y="0"/>
                  </a:lnTo>
                  <a:lnTo>
                    <a:pt x="154" y="69"/>
                  </a:lnTo>
                  <a:lnTo>
                    <a:pt x="171" y="147"/>
                  </a:lnTo>
                  <a:lnTo>
                    <a:pt x="179" y="167"/>
                  </a:lnTo>
                  <a:lnTo>
                    <a:pt x="179" y="176"/>
                  </a:lnTo>
                  <a:lnTo>
                    <a:pt x="188" y="176"/>
                  </a:lnTo>
                  <a:lnTo>
                    <a:pt x="197" y="196"/>
                  </a:lnTo>
                  <a:lnTo>
                    <a:pt x="188" y="206"/>
                  </a:lnTo>
                  <a:lnTo>
                    <a:pt x="188" y="225"/>
                  </a:lnTo>
                  <a:lnTo>
                    <a:pt x="188" y="245"/>
                  </a:lnTo>
                  <a:lnTo>
                    <a:pt x="197" y="274"/>
                  </a:lnTo>
                  <a:lnTo>
                    <a:pt x="197" y="284"/>
                  </a:lnTo>
                  <a:lnTo>
                    <a:pt x="77" y="294"/>
                  </a:lnTo>
                  <a:lnTo>
                    <a:pt x="60" y="294"/>
                  </a:lnTo>
                  <a:lnTo>
                    <a:pt x="52" y="304"/>
                  </a:lnTo>
                  <a:lnTo>
                    <a:pt x="60" y="323"/>
                  </a:lnTo>
                  <a:lnTo>
                    <a:pt x="69" y="323"/>
                  </a:lnTo>
                  <a:lnTo>
                    <a:pt x="69" y="353"/>
                  </a:lnTo>
                  <a:lnTo>
                    <a:pt x="52" y="353"/>
                  </a:lnTo>
                  <a:lnTo>
                    <a:pt x="43" y="343"/>
                  </a:lnTo>
                  <a:lnTo>
                    <a:pt x="34" y="323"/>
                  </a:lnTo>
                  <a:lnTo>
                    <a:pt x="26" y="333"/>
                  </a:lnTo>
                  <a:lnTo>
                    <a:pt x="26" y="353"/>
                  </a:lnTo>
                  <a:lnTo>
                    <a:pt x="17" y="343"/>
                  </a:lnTo>
                  <a:lnTo>
                    <a:pt x="0" y="235"/>
                  </a:lnTo>
                  <a:lnTo>
                    <a:pt x="9" y="69"/>
                  </a:lnTo>
                  <a:lnTo>
                    <a:pt x="9" y="20"/>
                  </a:lnTo>
                  <a:lnTo>
                    <a:pt x="9" y="1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Freeform 82"/>
            <p:cNvSpPr/>
            <p:nvPr/>
          </p:nvSpPr>
          <p:spPr bwMode="auto">
            <a:xfrm>
              <a:off x="6007446" y="5472865"/>
              <a:ext cx="649272" cy="247585"/>
            </a:xfrm>
            <a:custGeom>
              <a:avLst/>
              <a:gdLst/>
              <a:ahLst/>
              <a:cxnLst>
                <a:cxn ang="0">
                  <a:pos x="35" y="39"/>
                </a:cxn>
                <a:cxn ang="0">
                  <a:pos x="86" y="39"/>
                </a:cxn>
                <a:cxn ang="0">
                  <a:pos x="103" y="29"/>
                </a:cxn>
                <a:cxn ang="0">
                  <a:pos x="103" y="20"/>
                </a:cxn>
                <a:cxn ang="0">
                  <a:pos x="111" y="20"/>
                </a:cxn>
                <a:cxn ang="0">
                  <a:pos x="120" y="29"/>
                </a:cxn>
                <a:cxn ang="0">
                  <a:pos x="154" y="29"/>
                </a:cxn>
                <a:cxn ang="0">
                  <a:pos x="231" y="20"/>
                </a:cxn>
                <a:cxn ang="0">
                  <a:pos x="325" y="10"/>
                </a:cxn>
                <a:cxn ang="0">
                  <a:pos x="350" y="0"/>
                </a:cxn>
                <a:cxn ang="0">
                  <a:pos x="410" y="0"/>
                </a:cxn>
                <a:cxn ang="0">
                  <a:pos x="410" y="20"/>
                </a:cxn>
                <a:cxn ang="0">
                  <a:pos x="401" y="29"/>
                </a:cxn>
                <a:cxn ang="0">
                  <a:pos x="384" y="39"/>
                </a:cxn>
                <a:cxn ang="0">
                  <a:pos x="376" y="49"/>
                </a:cxn>
                <a:cxn ang="0">
                  <a:pos x="359" y="59"/>
                </a:cxn>
                <a:cxn ang="0">
                  <a:pos x="350" y="69"/>
                </a:cxn>
                <a:cxn ang="0">
                  <a:pos x="333" y="88"/>
                </a:cxn>
                <a:cxn ang="0">
                  <a:pos x="316" y="88"/>
                </a:cxn>
                <a:cxn ang="0">
                  <a:pos x="299" y="98"/>
                </a:cxn>
                <a:cxn ang="0">
                  <a:pos x="299" y="118"/>
                </a:cxn>
                <a:cxn ang="0">
                  <a:pos x="291" y="118"/>
                </a:cxn>
                <a:cxn ang="0">
                  <a:pos x="291" y="137"/>
                </a:cxn>
                <a:cxn ang="0">
                  <a:pos x="231" y="137"/>
                </a:cxn>
                <a:cxn ang="0">
                  <a:pos x="103" y="147"/>
                </a:cxn>
                <a:cxn ang="0">
                  <a:pos x="0" y="157"/>
                </a:cxn>
                <a:cxn ang="0">
                  <a:pos x="0" y="127"/>
                </a:cxn>
                <a:cxn ang="0">
                  <a:pos x="9" y="118"/>
                </a:cxn>
                <a:cxn ang="0">
                  <a:pos x="9" y="98"/>
                </a:cxn>
                <a:cxn ang="0">
                  <a:pos x="18" y="88"/>
                </a:cxn>
                <a:cxn ang="0">
                  <a:pos x="18" y="78"/>
                </a:cxn>
                <a:cxn ang="0">
                  <a:pos x="26" y="49"/>
                </a:cxn>
                <a:cxn ang="0">
                  <a:pos x="35" y="39"/>
                </a:cxn>
              </a:cxnLst>
              <a:rect l="0" t="0" r="r" b="b"/>
              <a:pathLst>
                <a:path w="410" h="157">
                  <a:moveTo>
                    <a:pt x="35" y="39"/>
                  </a:moveTo>
                  <a:lnTo>
                    <a:pt x="86" y="39"/>
                  </a:lnTo>
                  <a:lnTo>
                    <a:pt x="103" y="29"/>
                  </a:lnTo>
                  <a:lnTo>
                    <a:pt x="103" y="20"/>
                  </a:lnTo>
                  <a:lnTo>
                    <a:pt x="111" y="20"/>
                  </a:lnTo>
                  <a:lnTo>
                    <a:pt x="120" y="29"/>
                  </a:lnTo>
                  <a:lnTo>
                    <a:pt x="154" y="29"/>
                  </a:lnTo>
                  <a:lnTo>
                    <a:pt x="231" y="20"/>
                  </a:lnTo>
                  <a:lnTo>
                    <a:pt x="325" y="10"/>
                  </a:lnTo>
                  <a:lnTo>
                    <a:pt x="350" y="0"/>
                  </a:lnTo>
                  <a:lnTo>
                    <a:pt x="410" y="0"/>
                  </a:lnTo>
                  <a:lnTo>
                    <a:pt x="410" y="20"/>
                  </a:lnTo>
                  <a:lnTo>
                    <a:pt x="401" y="29"/>
                  </a:lnTo>
                  <a:lnTo>
                    <a:pt x="384" y="39"/>
                  </a:lnTo>
                  <a:lnTo>
                    <a:pt x="376" y="49"/>
                  </a:lnTo>
                  <a:lnTo>
                    <a:pt x="359" y="59"/>
                  </a:lnTo>
                  <a:lnTo>
                    <a:pt x="350" y="69"/>
                  </a:lnTo>
                  <a:lnTo>
                    <a:pt x="333" y="88"/>
                  </a:lnTo>
                  <a:lnTo>
                    <a:pt x="316" y="88"/>
                  </a:lnTo>
                  <a:lnTo>
                    <a:pt x="299" y="98"/>
                  </a:lnTo>
                  <a:lnTo>
                    <a:pt x="299" y="118"/>
                  </a:lnTo>
                  <a:lnTo>
                    <a:pt x="291" y="118"/>
                  </a:lnTo>
                  <a:lnTo>
                    <a:pt x="291" y="137"/>
                  </a:lnTo>
                  <a:lnTo>
                    <a:pt x="231" y="137"/>
                  </a:lnTo>
                  <a:lnTo>
                    <a:pt x="103" y="147"/>
                  </a:lnTo>
                  <a:lnTo>
                    <a:pt x="0" y="157"/>
                  </a:lnTo>
                  <a:lnTo>
                    <a:pt x="0" y="127"/>
                  </a:lnTo>
                  <a:lnTo>
                    <a:pt x="9" y="118"/>
                  </a:lnTo>
                  <a:lnTo>
                    <a:pt x="9" y="98"/>
                  </a:lnTo>
                  <a:lnTo>
                    <a:pt x="18" y="88"/>
                  </a:lnTo>
                  <a:lnTo>
                    <a:pt x="18" y="78"/>
                  </a:lnTo>
                  <a:lnTo>
                    <a:pt x="26" y="49"/>
                  </a:lnTo>
                  <a:lnTo>
                    <a:pt x="35" y="3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Freeform 83"/>
            <p:cNvSpPr/>
            <p:nvPr/>
          </p:nvSpPr>
          <p:spPr bwMode="auto">
            <a:xfrm>
              <a:off x="6061915" y="5208552"/>
              <a:ext cx="581730" cy="326210"/>
            </a:xfrm>
            <a:custGeom>
              <a:avLst/>
              <a:gdLst/>
              <a:ahLst/>
              <a:cxnLst>
                <a:cxn ang="0">
                  <a:pos x="290" y="176"/>
                </a:cxn>
                <a:cxn ang="0">
                  <a:pos x="315" y="166"/>
                </a:cxn>
                <a:cxn ang="0">
                  <a:pos x="332" y="137"/>
                </a:cxn>
                <a:cxn ang="0">
                  <a:pos x="341" y="127"/>
                </a:cxn>
                <a:cxn ang="0">
                  <a:pos x="349" y="117"/>
                </a:cxn>
                <a:cxn ang="0">
                  <a:pos x="366" y="107"/>
                </a:cxn>
                <a:cxn ang="0">
                  <a:pos x="366" y="97"/>
                </a:cxn>
                <a:cxn ang="0">
                  <a:pos x="358" y="88"/>
                </a:cxn>
                <a:cxn ang="0">
                  <a:pos x="341" y="78"/>
                </a:cxn>
                <a:cxn ang="0">
                  <a:pos x="332" y="58"/>
                </a:cxn>
                <a:cxn ang="0">
                  <a:pos x="332" y="29"/>
                </a:cxn>
                <a:cxn ang="0">
                  <a:pos x="324" y="29"/>
                </a:cxn>
                <a:cxn ang="0">
                  <a:pos x="307" y="19"/>
                </a:cxn>
                <a:cxn ang="0">
                  <a:pos x="298" y="19"/>
                </a:cxn>
                <a:cxn ang="0">
                  <a:pos x="290" y="19"/>
                </a:cxn>
                <a:cxn ang="0">
                  <a:pos x="281" y="19"/>
                </a:cxn>
                <a:cxn ang="0">
                  <a:pos x="273" y="29"/>
                </a:cxn>
                <a:cxn ang="0">
                  <a:pos x="264" y="19"/>
                </a:cxn>
                <a:cxn ang="0">
                  <a:pos x="247" y="19"/>
                </a:cxn>
                <a:cxn ang="0">
                  <a:pos x="238" y="0"/>
                </a:cxn>
                <a:cxn ang="0">
                  <a:pos x="213" y="0"/>
                </a:cxn>
                <a:cxn ang="0">
                  <a:pos x="213" y="19"/>
                </a:cxn>
                <a:cxn ang="0">
                  <a:pos x="204" y="29"/>
                </a:cxn>
                <a:cxn ang="0">
                  <a:pos x="196" y="29"/>
                </a:cxn>
                <a:cxn ang="0">
                  <a:pos x="187" y="39"/>
                </a:cxn>
                <a:cxn ang="0">
                  <a:pos x="187" y="49"/>
                </a:cxn>
                <a:cxn ang="0">
                  <a:pos x="170" y="58"/>
                </a:cxn>
                <a:cxn ang="0">
                  <a:pos x="170" y="78"/>
                </a:cxn>
                <a:cxn ang="0">
                  <a:pos x="162" y="88"/>
                </a:cxn>
                <a:cxn ang="0">
                  <a:pos x="153" y="88"/>
                </a:cxn>
                <a:cxn ang="0">
                  <a:pos x="145" y="78"/>
                </a:cxn>
                <a:cxn ang="0">
                  <a:pos x="136" y="78"/>
                </a:cxn>
                <a:cxn ang="0">
                  <a:pos x="136" y="88"/>
                </a:cxn>
                <a:cxn ang="0">
                  <a:pos x="128" y="97"/>
                </a:cxn>
                <a:cxn ang="0">
                  <a:pos x="119" y="88"/>
                </a:cxn>
                <a:cxn ang="0">
                  <a:pos x="111" y="97"/>
                </a:cxn>
                <a:cxn ang="0">
                  <a:pos x="102" y="107"/>
                </a:cxn>
                <a:cxn ang="0">
                  <a:pos x="93" y="97"/>
                </a:cxn>
                <a:cxn ang="0">
                  <a:pos x="68" y="97"/>
                </a:cxn>
                <a:cxn ang="0">
                  <a:pos x="59" y="117"/>
                </a:cxn>
                <a:cxn ang="0">
                  <a:pos x="59" y="127"/>
                </a:cxn>
                <a:cxn ang="0">
                  <a:pos x="42" y="137"/>
                </a:cxn>
                <a:cxn ang="0">
                  <a:pos x="42" y="156"/>
                </a:cxn>
                <a:cxn ang="0">
                  <a:pos x="34" y="166"/>
                </a:cxn>
                <a:cxn ang="0">
                  <a:pos x="17" y="156"/>
                </a:cxn>
                <a:cxn ang="0">
                  <a:pos x="8" y="166"/>
                </a:cxn>
                <a:cxn ang="0">
                  <a:pos x="0" y="176"/>
                </a:cxn>
                <a:cxn ang="0">
                  <a:pos x="8" y="176"/>
                </a:cxn>
                <a:cxn ang="0">
                  <a:pos x="8" y="186"/>
                </a:cxn>
                <a:cxn ang="0">
                  <a:pos x="0" y="205"/>
                </a:cxn>
                <a:cxn ang="0">
                  <a:pos x="51" y="205"/>
                </a:cxn>
                <a:cxn ang="0">
                  <a:pos x="68" y="195"/>
                </a:cxn>
                <a:cxn ang="0">
                  <a:pos x="68" y="186"/>
                </a:cxn>
                <a:cxn ang="0">
                  <a:pos x="76" y="186"/>
                </a:cxn>
                <a:cxn ang="0">
                  <a:pos x="85" y="195"/>
                </a:cxn>
                <a:cxn ang="0">
                  <a:pos x="119" y="195"/>
                </a:cxn>
                <a:cxn ang="0">
                  <a:pos x="196" y="186"/>
                </a:cxn>
                <a:cxn ang="0">
                  <a:pos x="290" y="176"/>
                </a:cxn>
              </a:cxnLst>
              <a:rect l="0" t="0" r="r" b="b"/>
              <a:pathLst>
                <a:path w="366" h="205">
                  <a:moveTo>
                    <a:pt x="290" y="176"/>
                  </a:moveTo>
                  <a:lnTo>
                    <a:pt x="315" y="166"/>
                  </a:lnTo>
                  <a:lnTo>
                    <a:pt x="332" y="137"/>
                  </a:lnTo>
                  <a:lnTo>
                    <a:pt x="341" y="127"/>
                  </a:lnTo>
                  <a:lnTo>
                    <a:pt x="349" y="117"/>
                  </a:lnTo>
                  <a:lnTo>
                    <a:pt x="366" y="107"/>
                  </a:lnTo>
                  <a:lnTo>
                    <a:pt x="366" y="97"/>
                  </a:lnTo>
                  <a:lnTo>
                    <a:pt x="358" y="88"/>
                  </a:lnTo>
                  <a:lnTo>
                    <a:pt x="341" y="78"/>
                  </a:lnTo>
                  <a:lnTo>
                    <a:pt x="332" y="58"/>
                  </a:lnTo>
                  <a:lnTo>
                    <a:pt x="332" y="29"/>
                  </a:lnTo>
                  <a:lnTo>
                    <a:pt x="324" y="29"/>
                  </a:lnTo>
                  <a:lnTo>
                    <a:pt x="307" y="19"/>
                  </a:lnTo>
                  <a:lnTo>
                    <a:pt x="298" y="19"/>
                  </a:lnTo>
                  <a:lnTo>
                    <a:pt x="290" y="19"/>
                  </a:lnTo>
                  <a:lnTo>
                    <a:pt x="281" y="19"/>
                  </a:lnTo>
                  <a:lnTo>
                    <a:pt x="273" y="29"/>
                  </a:lnTo>
                  <a:lnTo>
                    <a:pt x="264" y="19"/>
                  </a:lnTo>
                  <a:lnTo>
                    <a:pt x="247" y="19"/>
                  </a:lnTo>
                  <a:lnTo>
                    <a:pt x="238" y="0"/>
                  </a:lnTo>
                  <a:lnTo>
                    <a:pt x="213" y="0"/>
                  </a:lnTo>
                  <a:lnTo>
                    <a:pt x="213" y="19"/>
                  </a:lnTo>
                  <a:lnTo>
                    <a:pt x="204" y="29"/>
                  </a:lnTo>
                  <a:lnTo>
                    <a:pt x="196" y="29"/>
                  </a:lnTo>
                  <a:lnTo>
                    <a:pt x="187" y="39"/>
                  </a:lnTo>
                  <a:lnTo>
                    <a:pt x="187" y="49"/>
                  </a:lnTo>
                  <a:lnTo>
                    <a:pt x="170" y="58"/>
                  </a:lnTo>
                  <a:lnTo>
                    <a:pt x="170" y="78"/>
                  </a:lnTo>
                  <a:lnTo>
                    <a:pt x="162" y="88"/>
                  </a:lnTo>
                  <a:lnTo>
                    <a:pt x="153" y="88"/>
                  </a:lnTo>
                  <a:lnTo>
                    <a:pt x="145" y="78"/>
                  </a:lnTo>
                  <a:lnTo>
                    <a:pt x="136" y="78"/>
                  </a:lnTo>
                  <a:lnTo>
                    <a:pt x="136" y="88"/>
                  </a:lnTo>
                  <a:lnTo>
                    <a:pt x="128" y="97"/>
                  </a:lnTo>
                  <a:lnTo>
                    <a:pt x="119" y="88"/>
                  </a:lnTo>
                  <a:lnTo>
                    <a:pt x="111" y="97"/>
                  </a:lnTo>
                  <a:lnTo>
                    <a:pt x="102" y="107"/>
                  </a:lnTo>
                  <a:lnTo>
                    <a:pt x="93" y="97"/>
                  </a:lnTo>
                  <a:lnTo>
                    <a:pt x="68" y="97"/>
                  </a:lnTo>
                  <a:lnTo>
                    <a:pt x="59" y="117"/>
                  </a:lnTo>
                  <a:lnTo>
                    <a:pt x="59" y="127"/>
                  </a:lnTo>
                  <a:lnTo>
                    <a:pt x="42" y="137"/>
                  </a:lnTo>
                  <a:lnTo>
                    <a:pt x="42" y="156"/>
                  </a:lnTo>
                  <a:lnTo>
                    <a:pt x="34" y="166"/>
                  </a:lnTo>
                  <a:lnTo>
                    <a:pt x="17" y="156"/>
                  </a:lnTo>
                  <a:lnTo>
                    <a:pt x="8" y="166"/>
                  </a:lnTo>
                  <a:lnTo>
                    <a:pt x="0" y="176"/>
                  </a:lnTo>
                  <a:lnTo>
                    <a:pt x="8" y="176"/>
                  </a:lnTo>
                  <a:lnTo>
                    <a:pt x="8" y="186"/>
                  </a:lnTo>
                  <a:lnTo>
                    <a:pt x="0" y="205"/>
                  </a:lnTo>
                  <a:lnTo>
                    <a:pt x="51" y="205"/>
                  </a:lnTo>
                  <a:lnTo>
                    <a:pt x="68" y="195"/>
                  </a:lnTo>
                  <a:lnTo>
                    <a:pt x="68" y="186"/>
                  </a:lnTo>
                  <a:lnTo>
                    <a:pt x="76" y="186"/>
                  </a:lnTo>
                  <a:lnTo>
                    <a:pt x="85" y="195"/>
                  </a:lnTo>
                  <a:lnTo>
                    <a:pt x="119" y="195"/>
                  </a:lnTo>
                  <a:lnTo>
                    <a:pt x="196" y="186"/>
                  </a:lnTo>
                  <a:lnTo>
                    <a:pt x="290" y="176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Freeform 84"/>
            <p:cNvSpPr/>
            <p:nvPr/>
          </p:nvSpPr>
          <p:spPr bwMode="auto">
            <a:xfrm>
              <a:off x="6155602" y="4897398"/>
              <a:ext cx="244022" cy="481786"/>
            </a:xfrm>
            <a:custGeom>
              <a:avLst/>
              <a:gdLst/>
              <a:ahLst/>
              <a:cxnLst>
                <a:cxn ang="0">
                  <a:pos x="0" y="293"/>
                </a:cxn>
                <a:cxn ang="0">
                  <a:pos x="0" y="274"/>
                </a:cxn>
                <a:cxn ang="0">
                  <a:pos x="17" y="254"/>
                </a:cxn>
                <a:cxn ang="0">
                  <a:pos x="17" y="245"/>
                </a:cxn>
                <a:cxn ang="0">
                  <a:pos x="26" y="235"/>
                </a:cxn>
                <a:cxn ang="0">
                  <a:pos x="26" y="225"/>
                </a:cxn>
                <a:cxn ang="0">
                  <a:pos x="17" y="215"/>
                </a:cxn>
                <a:cxn ang="0">
                  <a:pos x="9" y="19"/>
                </a:cxn>
                <a:cxn ang="0">
                  <a:pos x="17" y="19"/>
                </a:cxn>
                <a:cxn ang="0">
                  <a:pos x="26" y="19"/>
                </a:cxn>
                <a:cxn ang="0">
                  <a:pos x="34" y="19"/>
                </a:cxn>
                <a:cxn ang="0">
                  <a:pos x="43" y="10"/>
                </a:cxn>
                <a:cxn ang="0">
                  <a:pos x="52" y="10"/>
                </a:cxn>
                <a:cxn ang="0">
                  <a:pos x="137" y="0"/>
                </a:cxn>
                <a:cxn ang="0">
                  <a:pos x="154" y="196"/>
                </a:cxn>
                <a:cxn ang="0">
                  <a:pos x="154" y="215"/>
                </a:cxn>
                <a:cxn ang="0">
                  <a:pos x="145" y="225"/>
                </a:cxn>
                <a:cxn ang="0">
                  <a:pos x="137" y="225"/>
                </a:cxn>
                <a:cxn ang="0">
                  <a:pos x="128" y="235"/>
                </a:cxn>
                <a:cxn ang="0">
                  <a:pos x="128" y="245"/>
                </a:cxn>
                <a:cxn ang="0">
                  <a:pos x="111" y="254"/>
                </a:cxn>
                <a:cxn ang="0">
                  <a:pos x="103" y="284"/>
                </a:cxn>
                <a:cxn ang="0">
                  <a:pos x="94" y="284"/>
                </a:cxn>
                <a:cxn ang="0">
                  <a:pos x="86" y="274"/>
                </a:cxn>
                <a:cxn ang="0">
                  <a:pos x="77" y="274"/>
                </a:cxn>
                <a:cxn ang="0">
                  <a:pos x="77" y="284"/>
                </a:cxn>
                <a:cxn ang="0">
                  <a:pos x="69" y="293"/>
                </a:cxn>
                <a:cxn ang="0">
                  <a:pos x="60" y="284"/>
                </a:cxn>
                <a:cxn ang="0">
                  <a:pos x="52" y="293"/>
                </a:cxn>
                <a:cxn ang="0">
                  <a:pos x="43" y="303"/>
                </a:cxn>
                <a:cxn ang="0">
                  <a:pos x="34" y="293"/>
                </a:cxn>
                <a:cxn ang="0">
                  <a:pos x="9" y="293"/>
                </a:cxn>
                <a:cxn ang="0">
                  <a:pos x="0" y="303"/>
                </a:cxn>
                <a:cxn ang="0">
                  <a:pos x="0" y="293"/>
                </a:cxn>
              </a:cxnLst>
              <a:rect l="0" t="0" r="r" b="b"/>
              <a:pathLst>
                <a:path w="154" h="303">
                  <a:moveTo>
                    <a:pt x="0" y="293"/>
                  </a:moveTo>
                  <a:lnTo>
                    <a:pt x="0" y="274"/>
                  </a:lnTo>
                  <a:lnTo>
                    <a:pt x="17" y="254"/>
                  </a:lnTo>
                  <a:lnTo>
                    <a:pt x="17" y="245"/>
                  </a:lnTo>
                  <a:lnTo>
                    <a:pt x="26" y="235"/>
                  </a:lnTo>
                  <a:lnTo>
                    <a:pt x="26" y="225"/>
                  </a:lnTo>
                  <a:lnTo>
                    <a:pt x="17" y="215"/>
                  </a:lnTo>
                  <a:lnTo>
                    <a:pt x="9" y="19"/>
                  </a:lnTo>
                  <a:lnTo>
                    <a:pt x="17" y="19"/>
                  </a:lnTo>
                  <a:lnTo>
                    <a:pt x="26" y="19"/>
                  </a:lnTo>
                  <a:lnTo>
                    <a:pt x="34" y="19"/>
                  </a:lnTo>
                  <a:lnTo>
                    <a:pt x="43" y="10"/>
                  </a:lnTo>
                  <a:lnTo>
                    <a:pt x="52" y="10"/>
                  </a:lnTo>
                  <a:lnTo>
                    <a:pt x="137" y="0"/>
                  </a:lnTo>
                  <a:lnTo>
                    <a:pt x="154" y="196"/>
                  </a:lnTo>
                  <a:lnTo>
                    <a:pt x="154" y="215"/>
                  </a:lnTo>
                  <a:lnTo>
                    <a:pt x="145" y="225"/>
                  </a:lnTo>
                  <a:lnTo>
                    <a:pt x="137" y="225"/>
                  </a:lnTo>
                  <a:lnTo>
                    <a:pt x="128" y="235"/>
                  </a:lnTo>
                  <a:lnTo>
                    <a:pt x="128" y="245"/>
                  </a:lnTo>
                  <a:lnTo>
                    <a:pt x="111" y="254"/>
                  </a:lnTo>
                  <a:lnTo>
                    <a:pt x="103" y="284"/>
                  </a:lnTo>
                  <a:lnTo>
                    <a:pt x="94" y="284"/>
                  </a:lnTo>
                  <a:lnTo>
                    <a:pt x="86" y="274"/>
                  </a:lnTo>
                  <a:lnTo>
                    <a:pt x="77" y="274"/>
                  </a:lnTo>
                  <a:lnTo>
                    <a:pt x="77" y="284"/>
                  </a:lnTo>
                  <a:lnTo>
                    <a:pt x="69" y="293"/>
                  </a:lnTo>
                  <a:lnTo>
                    <a:pt x="60" y="284"/>
                  </a:lnTo>
                  <a:lnTo>
                    <a:pt x="52" y="293"/>
                  </a:lnTo>
                  <a:lnTo>
                    <a:pt x="43" y="303"/>
                  </a:lnTo>
                  <a:lnTo>
                    <a:pt x="34" y="293"/>
                  </a:lnTo>
                  <a:lnTo>
                    <a:pt x="9" y="293"/>
                  </a:lnTo>
                  <a:lnTo>
                    <a:pt x="0" y="303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Freeform 85"/>
            <p:cNvSpPr/>
            <p:nvPr/>
          </p:nvSpPr>
          <p:spPr bwMode="auto">
            <a:xfrm>
              <a:off x="5872362" y="4835503"/>
              <a:ext cx="326815" cy="652419"/>
            </a:xfrm>
            <a:custGeom>
              <a:avLst/>
              <a:gdLst/>
              <a:ahLst/>
              <a:cxnLst>
                <a:cxn ang="0">
                  <a:pos x="34" y="9"/>
                </a:cxn>
                <a:cxn ang="0">
                  <a:pos x="171" y="0"/>
                </a:cxn>
                <a:cxn ang="0">
                  <a:pos x="171" y="19"/>
                </a:cxn>
                <a:cxn ang="0">
                  <a:pos x="179" y="29"/>
                </a:cxn>
                <a:cxn ang="0">
                  <a:pos x="179" y="49"/>
                </a:cxn>
                <a:cxn ang="0">
                  <a:pos x="188" y="58"/>
                </a:cxn>
                <a:cxn ang="0">
                  <a:pos x="196" y="254"/>
                </a:cxn>
                <a:cxn ang="0">
                  <a:pos x="205" y="264"/>
                </a:cxn>
                <a:cxn ang="0">
                  <a:pos x="205" y="274"/>
                </a:cxn>
                <a:cxn ang="0">
                  <a:pos x="196" y="284"/>
                </a:cxn>
                <a:cxn ang="0">
                  <a:pos x="196" y="293"/>
                </a:cxn>
                <a:cxn ang="0">
                  <a:pos x="179" y="313"/>
                </a:cxn>
                <a:cxn ang="0">
                  <a:pos x="179" y="332"/>
                </a:cxn>
                <a:cxn ang="0">
                  <a:pos x="179" y="342"/>
                </a:cxn>
                <a:cxn ang="0">
                  <a:pos x="179" y="352"/>
                </a:cxn>
                <a:cxn ang="0">
                  <a:pos x="179" y="362"/>
                </a:cxn>
                <a:cxn ang="0">
                  <a:pos x="162" y="372"/>
                </a:cxn>
                <a:cxn ang="0">
                  <a:pos x="162" y="391"/>
                </a:cxn>
                <a:cxn ang="0">
                  <a:pos x="154" y="401"/>
                </a:cxn>
                <a:cxn ang="0">
                  <a:pos x="137" y="391"/>
                </a:cxn>
                <a:cxn ang="0">
                  <a:pos x="128" y="401"/>
                </a:cxn>
                <a:cxn ang="0">
                  <a:pos x="120" y="411"/>
                </a:cxn>
                <a:cxn ang="0">
                  <a:pos x="111" y="391"/>
                </a:cxn>
                <a:cxn ang="0">
                  <a:pos x="111" y="381"/>
                </a:cxn>
                <a:cxn ang="0">
                  <a:pos x="103" y="352"/>
                </a:cxn>
                <a:cxn ang="0">
                  <a:pos x="68" y="332"/>
                </a:cxn>
                <a:cxn ang="0">
                  <a:pos x="60" y="323"/>
                </a:cxn>
                <a:cxn ang="0">
                  <a:pos x="60" y="303"/>
                </a:cxn>
                <a:cxn ang="0">
                  <a:pos x="68" y="293"/>
                </a:cxn>
                <a:cxn ang="0">
                  <a:pos x="68" y="274"/>
                </a:cxn>
                <a:cxn ang="0">
                  <a:pos x="60" y="264"/>
                </a:cxn>
                <a:cxn ang="0">
                  <a:pos x="51" y="274"/>
                </a:cxn>
                <a:cxn ang="0">
                  <a:pos x="51" y="274"/>
                </a:cxn>
                <a:cxn ang="0">
                  <a:pos x="43" y="264"/>
                </a:cxn>
                <a:cxn ang="0">
                  <a:pos x="43" y="254"/>
                </a:cxn>
                <a:cxn ang="0">
                  <a:pos x="34" y="235"/>
                </a:cxn>
                <a:cxn ang="0">
                  <a:pos x="17" y="225"/>
                </a:cxn>
                <a:cxn ang="0">
                  <a:pos x="0" y="195"/>
                </a:cxn>
                <a:cxn ang="0">
                  <a:pos x="0" y="166"/>
                </a:cxn>
                <a:cxn ang="0">
                  <a:pos x="17" y="127"/>
                </a:cxn>
                <a:cxn ang="0">
                  <a:pos x="26" y="107"/>
                </a:cxn>
                <a:cxn ang="0">
                  <a:pos x="17" y="97"/>
                </a:cxn>
                <a:cxn ang="0">
                  <a:pos x="26" y="88"/>
                </a:cxn>
                <a:cxn ang="0">
                  <a:pos x="51" y="78"/>
                </a:cxn>
                <a:cxn ang="0">
                  <a:pos x="60" y="58"/>
                </a:cxn>
                <a:cxn ang="0">
                  <a:pos x="60" y="29"/>
                </a:cxn>
                <a:cxn ang="0">
                  <a:pos x="43" y="19"/>
                </a:cxn>
                <a:cxn ang="0">
                  <a:pos x="34" y="9"/>
                </a:cxn>
              </a:cxnLst>
              <a:rect l="0" t="0" r="r" b="b"/>
              <a:pathLst>
                <a:path w="205" h="411">
                  <a:moveTo>
                    <a:pt x="34" y="9"/>
                  </a:moveTo>
                  <a:lnTo>
                    <a:pt x="171" y="0"/>
                  </a:lnTo>
                  <a:lnTo>
                    <a:pt x="171" y="19"/>
                  </a:lnTo>
                  <a:lnTo>
                    <a:pt x="179" y="29"/>
                  </a:lnTo>
                  <a:lnTo>
                    <a:pt x="179" y="49"/>
                  </a:lnTo>
                  <a:lnTo>
                    <a:pt x="188" y="58"/>
                  </a:lnTo>
                  <a:lnTo>
                    <a:pt x="196" y="254"/>
                  </a:lnTo>
                  <a:lnTo>
                    <a:pt x="205" y="264"/>
                  </a:lnTo>
                  <a:lnTo>
                    <a:pt x="205" y="274"/>
                  </a:lnTo>
                  <a:lnTo>
                    <a:pt x="196" y="284"/>
                  </a:lnTo>
                  <a:lnTo>
                    <a:pt x="196" y="293"/>
                  </a:lnTo>
                  <a:lnTo>
                    <a:pt x="179" y="313"/>
                  </a:lnTo>
                  <a:lnTo>
                    <a:pt x="179" y="332"/>
                  </a:lnTo>
                  <a:lnTo>
                    <a:pt x="179" y="342"/>
                  </a:lnTo>
                  <a:lnTo>
                    <a:pt x="179" y="352"/>
                  </a:lnTo>
                  <a:lnTo>
                    <a:pt x="179" y="362"/>
                  </a:lnTo>
                  <a:lnTo>
                    <a:pt x="162" y="372"/>
                  </a:lnTo>
                  <a:lnTo>
                    <a:pt x="162" y="391"/>
                  </a:lnTo>
                  <a:lnTo>
                    <a:pt x="154" y="401"/>
                  </a:lnTo>
                  <a:lnTo>
                    <a:pt x="137" y="391"/>
                  </a:lnTo>
                  <a:lnTo>
                    <a:pt x="128" y="401"/>
                  </a:lnTo>
                  <a:lnTo>
                    <a:pt x="120" y="411"/>
                  </a:lnTo>
                  <a:lnTo>
                    <a:pt x="111" y="391"/>
                  </a:lnTo>
                  <a:lnTo>
                    <a:pt x="111" y="381"/>
                  </a:lnTo>
                  <a:lnTo>
                    <a:pt x="103" y="352"/>
                  </a:lnTo>
                  <a:lnTo>
                    <a:pt x="68" y="332"/>
                  </a:lnTo>
                  <a:lnTo>
                    <a:pt x="60" y="323"/>
                  </a:lnTo>
                  <a:lnTo>
                    <a:pt x="60" y="303"/>
                  </a:lnTo>
                  <a:lnTo>
                    <a:pt x="68" y="293"/>
                  </a:lnTo>
                  <a:lnTo>
                    <a:pt x="68" y="274"/>
                  </a:lnTo>
                  <a:lnTo>
                    <a:pt x="60" y="264"/>
                  </a:lnTo>
                  <a:lnTo>
                    <a:pt x="51" y="274"/>
                  </a:lnTo>
                  <a:lnTo>
                    <a:pt x="51" y="274"/>
                  </a:lnTo>
                  <a:lnTo>
                    <a:pt x="43" y="264"/>
                  </a:lnTo>
                  <a:lnTo>
                    <a:pt x="43" y="254"/>
                  </a:lnTo>
                  <a:lnTo>
                    <a:pt x="34" y="235"/>
                  </a:lnTo>
                  <a:lnTo>
                    <a:pt x="17" y="225"/>
                  </a:lnTo>
                  <a:lnTo>
                    <a:pt x="0" y="195"/>
                  </a:lnTo>
                  <a:lnTo>
                    <a:pt x="0" y="166"/>
                  </a:lnTo>
                  <a:lnTo>
                    <a:pt x="17" y="127"/>
                  </a:lnTo>
                  <a:lnTo>
                    <a:pt x="26" y="107"/>
                  </a:lnTo>
                  <a:lnTo>
                    <a:pt x="17" y="97"/>
                  </a:lnTo>
                  <a:lnTo>
                    <a:pt x="26" y="88"/>
                  </a:lnTo>
                  <a:lnTo>
                    <a:pt x="51" y="78"/>
                  </a:lnTo>
                  <a:lnTo>
                    <a:pt x="60" y="58"/>
                  </a:lnTo>
                  <a:lnTo>
                    <a:pt x="60" y="29"/>
                  </a:lnTo>
                  <a:lnTo>
                    <a:pt x="43" y="19"/>
                  </a:lnTo>
                  <a:lnTo>
                    <a:pt x="34" y="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Freeform 86"/>
            <p:cNvSpPr/>
            <p:nvPr/>
          </p:nvSpPr>
          <p:spPr bwMode="auto">
            <a:xfrm>
              <a:off x="5750351" y="4336988"/>
              <a:ext cx="431396" cy="513570"/>
            </a:xfrm>
            <a:custGeom>
              <a:avLst/>
              <a:gdLst/>
              <a:ahLst/>
              <a:cxnLst>
                <a:cxn ang="0">
                  <a:pos x="43" y="20"/>
                </a:cxn>
                <a:cxn ang="0">
                  <a:pos x="52" y="20"/>
                </a:cxn>
                <a:cxn ang="0">
                  <a:pos x="77" y="0"/>
                </a:cxn>
                <a:cxn ang="0">
                  <a:pos x="94" y="0"/>
                </a:cxn>
                <a:cxn ang="0">
                  <a:pos x="94" y="20"/>
                </a:cxn>
                <a:cxn ang="0">
                  <a:pos x="111" y="30"/>
                </a:cxn>
                <a:cxn ang="0">
                  <a:pos x="120" y="30"/>
                </a:cxn>
                <a:cxn ang="0">
                  <a:pos x="128" y="39"/>
                </a:cxn>
                <a:cxn ang="0">
                  <a:pos x="154" y="49"/>
                </a:cxn>
                <a:cxn ang="0">
                  <a:pos x="180" y="49"/>
                </a:cxn>
                <a:cxn ang="0">
                  <a:pos x="188" y="59"/>
                </a:cxn>
                <a:cxn ang="0">
                  <a:pos x="197" y="59"/>
                </a:cxn>
                <a:cxn ang="0">
                  <a:pos x="222" y="69"/>
                </a:cxn>
                <a:cxn ang="0">
                  <a:pos x="231" y="79"/>
                </a:cxn>
                <a:cxn ang="0">
                  <a:pos x="231" y="108"/>
                </a:cxn>
                <a:cxn ang="0">
                  <a:pos x="239" y="108"/>
                </a:cxn>
                <a:cxn ang="0">
                  <a:pos x="248" y="128"/>
                </a:cxn>
                <a:cxn ang="0">
                  <a:pos x="239" y="137"/>
                </a:cxn>
                <a:cxn ang="0">
                  <a:pos x="231" y="147"/>
                </a:cxn>
                <a:cxn ang="0">
                  <a:pos x="231" y="157"/>
                </a:cxn>
                <a:cxn ang="0">
                  <a:pos x="231" y="167"/>
                </a:cxn>
                <a:cxn ang="0">
                  <a:pos x="248" y="147"/>
                </a:cxn>
                <a:cxn ang="0">
                  <a:pos x="256" y="137"/>
                </a:cxn>
                <a:cxn ang="0">
                  <a:pos x="265" y="118"/>
                </a:cxn>
                <a:cxn ang="0">
                  <a:pos x="273" y="108"/>
                </a:cxn>
                <a:cxn ang="0">
                  <a:pos x="273" y="118"/>
                </a:cxn>
                <a:cxn ang="0">
                  <a:pos x="265" y="137"/>
                </a:cxn>
                <a:cxn ang="0">
                  <a:pos x="256" y="157"/>
                </a:cxn>
                <a:cxn ang="0">
                  <a:pos x="248" y="167"/>
                </a:cxn>
                <a:cxn ang="0">
                  <a:pos x="248" y="196"/>
                </a:cxn>
                <a:cxn ang="0">
                  <a:pos x="248" y="235"/>
                </a:cxn>
                <a:cxn ang="0">
                  <a:pos x="239" y="255"/>
                </a:cxn>
                <a:cxn ang="0">
                  <a:pos x="248" y="284"/>
                </a:cxn>
                <a:cxn ang="0">
                  <a:pos x="248" y="314"/>
                </a:cxn>
                <a:cxn ang="0">
                  <a:pos x="111" y="323"/>
                </a:cxn>
                <a:cxn ang="0">
                  <a:pos x="111" y="314"/>
                </a:cxn>
                <a:cxn ang="0">
                  <a:pos x="94" y="304"/>
                </a:cxn>
                <a:cxn ang="0">
                  <a:pos x="86" y="274"/>
                </a:cxn>
                <a:cxn ang="0">
                  <a:pos x="86" y="255"/>
                </a:cxn>
                <a:cxn ang="0">
                  <a:pos x="77" y="245"/>
                </a:cxn>
                <a:cxn ang="0">
                  <a:pos x="86" y="225"/>
                </a:cxn>
                <a:cxn ang="0">
                  <a:pos x="77" y="216"/>
                </a:cxn>
                <a:cxn ang="0">
                  <a:pos x="52" y="196"/>
                </a:cxn>
                <a:cxn ang="0">
                  <a:pos x="52" y="186"/>
                </a:cxn>
                <a:cxn ang="0">
                  <a:pos x="43" y="186"/>
                </a:cxn>
                <a:cxn ang="0">
                  <a:pos x="35" y="177"/>
                </a:cxn>
                <a:cxn ang="0">
                  <a:pos x="17" y="167"/>
                </a:cxn>
                <a:cxn ang="0">
                  <a:pos x="9" y="157"/>
                </a:cxn>
                <a:cxn ang="0">
                  <a:pos x="17" y="118"/>
                </a:cxn>
                <a:cxn ang="0">
                  <a:pos x="0" y="98"/>
                </a:cxn>
                <a:cxn ang="0">
                  <a:pos x="9" y="79"/>
                </a:cxn>
                <a:cxn ang="0">
                  <a:pos x="26" y="59"/>
                </a:cxn>
                <a:cxn ang="0">
                  <a:pos x="35" y="20"/>
                </a:cxn>
                <a:cxn ang="0">
                  <a:pos x="43" y="20"/>
                </a:cxn>
              </a:cxnLst>
              <a:rect l="0" t="0" r="r" b="b"/>
              <a:pathLst>
                <a:path w="273" h="323">
                  <a:moveTo>
                    <a:pt x="43" y="20"/>
                  </a:moveTo>
                  <a:lnTo>
                    <a:pt x="52" y="20"/>
                  </a:lnTo>
                  <a:lnTo>
                    <a:pt x="77" y="0"/>
                  </a:lnTo>
                  <a:lnTo>
                    <a:pt x="94" y="0"/>
                  </a:lnTo>
                  <a:lnTo>
                    <a:pt x="94" y="20"/>
                  </a:lnTo>
                  <a:lnTo>
                    <a:pt x="111" y="30"/>
                  </a:lnTo>
                  <a:lnTo>
                    <a:pt x="120" y="30"/>
                  </a:lnTo>
                  <a:lnTo>
                    <a:pt x="128" y="39"/>
                  </a:lnTo>
                  <a:lnTo>
                    <a:pt x="154" y="49"/>
                  </a:lnTo>
                  <a:lnTo>
                    <a:pt x="180" y="49"/>
                  </a:lnTo>
                  <a:lnTo>
                    <a:pt x="188" y="59"/>
                  </a:lnTo>
                  <a:lnTo>
                    <a:pt x="197" y="59"/>
                  </a:lnTo>
                  <a:lnTo>
                    <a:pt x="222" y="69"/>
                  </a:lnTo>
                  <a:lnTo>
                    <a:pt x="231" y="79"/>
                  </a:lnTo>
                  <a:lnTo>
                    <a:pt x="231" y="108"/>
                  </a:lnTo>
                  <a:lnTo>
                    <a:pt x="239" y="108"/>
                  </a:lnTo>
                  <a:lnTo>
                    <a:pt x="248" y="128"/>
                  </a:lnTo>
                  <a:lnTo>
                    <a:pt x="239" y="137"/>
                  </a:lnTo>
                  <a:lnTo>
                    <a:pt x="231" y="147"/>
                  </a:lnTo>
                  <a:lnTo>
                    <a:pt x="231" y="157"/>
                  </a:lnTo>
                  <a:lnTo>
                    <a:pt x="231" y="167"/>
                  </a:lnTo>
                  <a:lnTo>
                    <a:pt x="248" y="147"/>
                  </a:lnTo>
                  <a:lnTo>
                    <a:pt x="256" y="137"/>
                  </a:lnTo>
                  <a:lnTo>
                    <a:pt x="265" y="118"/>
                  </a:lnTo>
                  <a:lnTo>
                    <a:pt x="273" y="108"/>
                  </a:lnTo>
                  <a:lnTo>
                    <a:pt x="273" y="118"/>
                  </a:lnTo>
                  <a:lnTo>
                    <a:pt x="265" y="137"/>
                  </a:lnTo>
                  <a:lnTo>
                    <a:pt x="256" y="157"/>
                  </a:lnTo>
                  <a:lnTo>
                    <a:pt x="248" y="167"/>
                  </a:lnTo>
                  <a:lnTo>
                    <a:pt x="248" y="196"/>
                  </a:lnTo>
                  <a:lnTo>
                    <a:pt x="248" y="235"/>
                  </a:lnTo>
                  <a:lnTo>
                    <a:pt x="239" y="255"/>
                  </a:lnTo>
                  <a:lnTo>
                    <a:pt x="248" y="284"/>
                  </a:lnTo>
                  <a:lnTo>
                    <a:pt x="248" y="314"/>
                  </a:lnTo>
                  <a:lnTo>
                    <a:pt x="111" y="323"/>
                  </a:lnTo>
                  <a:lnTo>
                    <a:pt x="111" y="314"/>
                  </a:lnTo>
                  <a:lnTo>
                    <a:pt x="94" y="304"/>
                  </a:lnTo>
                  <a:lnTo>
                    <a:pt x="86" y="274"/>
                  </a:lnTo>
                  <a:lnTo>
                    <a:pt x="86" y="255"/>
                  </a:lnTo>
                  <a:lnTo>
                    <a:pt x="77" y="245"/>
                  </a:lnTo>
                  <a:lnTo>
                    <a:pt x="86" y="225"/>
                  </a:lnTo>
                  <a:lnTo>
                    <a:pt x="77" y="216"/>
                  </a:lnTo>
                  <a:lnTo>
                    <a:pt x="52" y="196"/>
                  </a:lnTo>
                  <a:lnTo>
                    <a:pt x="52" y="186"/>
                  </a:lnTo>
                  <a:lnTo>
                    <a:pt x="43" y="186"/>
                  </a:lnTo>
                  <a:lnTo>
                    <a:pt x="35" y="177"/>
                  </a:lnTo>
                  <a:lnTo>
                    <a:pt x="17" y="167"/>
                  </a:lnTo>
                  <a:lnTo>
                    <a:pt x="9" y="157"/>
                  </a:lnTo>
                  <a:lnTo>
                    <a:pt x="17" y="118"/>
                  </a:lnTo>
                  <a:lnTo>
                    <a:pt x="0" y="98"/>
                  </a:lnTo>
                  <a:lnTo>
                    <a:pt x="9" y="79"/>
                  </a:lnTo>
                  <a:lnTo>
                    <a:pt x="26" y="59"/>
                  </a:lnTo>
                  <a:lnTo>
                    <a:pt x="35" y="20"/>
                  </a:lnTo>
                  <a:lnTo>
                    <a:pt x="43" y="2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Freeform 87"/>
            <p:cNvSpPr/>
            <p:nvPr/>
          </p:nvSpPr>
          <p:spPr bwMode="auto">
            <a:xfrm>
              <a:off x="5939905" y="4258363"/>
              <a:ext cx="474971" cy="282715"/>
            </a:xfrm>
            <a:custGeom>
              <a:avLst/>
              <a:gdLst/>
              <a:ahLst/>
              <a:cxnLst>
                <a:cxn ang="0">
                  <a:pos x="0" y="79"/>
                </a:cxn>
                <a:cxn ang="0">
                  <a:pos x="8" y="59"/>
                </a:cxn>
                <a:cxn ang="0">
                  <a:pos x="17" y="49"/>
                </a:cxn>
                <a:cxn ang="0">
                  <a:pos x="42" y="49"/>
                </a:cxn>
                <a:cxn ang="0">
                  <a:pos x="60" y="39"/>
                </a:cxn>
                <a:cxn ang="0">
                  <a:pos x="68" y="30"/>
                </a:cxn>
                <a:cxn ang="0">
                  <a:pos x="77" y="20"/>
                </a:cxn>
                <a:cxn ang="0">
                  <a:pos x="85" y="0"/>
                </a:cxn>
                <a:cxn ang="0">
                  <a:pos x="94" y="0"/>
                </a:cxn>
                <a:cxn ang="0">
                  <a:pos x="102" y="0"/>
                </a:cxn>
                <a:cxn ang="0">
                  <a:pos x="94" y="10"/>
                </a:cxn>
                <a:cxn ang="0">
                  <a:pos x="85" y="30"/>
                </a:cxn>
                <a:cxn ang="0">
                  <a:pos x="77" y="39"/>
                </a:cxn>
                <a:cxn ang="0">
                  <a:pos x="77" y="49"/>
                </a:cxn>
                <a:cxn ang="0">
                  <a:pos x="85" y="39"/>
                </a:cxn>
                <a:cxn ang="0">
                  <a:pos x="102" y="49"/>
                </a:cxn>
                <a:cxn ang="0">
                  <a:pos x="119" y="59"/>
                </a:cxn>
                <a:cxn ang="0">
                  <a:pos x="128" y="69"/>
                </a:cxn>
                <a:cxn ang="0">
                  <a:pos x="145" y="69"/>
                </a:cxn>
                <a:cxn ang="0">
                  <a:pos x="162" y="69"/>
                </a:cxn>
                <a:cxn ang="0">
                  <a:pos x="170" y="59"/>
                </a:cxn>
                <a:cxn ang="0">
                  <a:pos x="196" y="49"/>
                </a:cxn>
                <a:cxn ang="0">
                  <a:pos x="213" y="49"/>
                </a:cxn>
                <a:cxn ang="0">
                  <a:pos x="230" y="39"/>
                </a:cxn>
                <a:cxn ang="0">
                  <a:pos x="230" y="49"/>
                </a:cxn>
                <a:cxn ang="0">
                  <a:pos x="230" y="59"/>
                </a:cxn>
                <a:cxn ang="0">
                  <a:pos x="264" y="59"/>
                </a:cxn>
                <a:cxn ang="0">
                  <a:pos x="273" y="69"/>
                </a:cxn>
                <a:cxn ang="0">
                  <a:pos x="281" y="79"/>
                </a:cxn>
                <a:cxn ang="0">
                  <a:pos x="298" y="88"/>
                </a:cxn>
                <a:cxn ang="0">
                  <a:pos x="298" y="88"/>
                </a:cxn>
                <a:cxn ang="0">
                  <a:pos x="281" y="98"/>
                </a:cxn>
                <a:cxn ang="0">
                  <a:pos x="256" y="88"/>
                </a:cxn>
                <a:cxn ang="0">
                  <a:pos x="247" y="98"/>
                </a:cxn>
                <a:cxn ang="0">
                  <a:pos x="239" y="98"/>
                </a:cxn>
                <a:cxn ang="0">
                  <a:pos x="213" y="98"/>
                </a:cxn>
                <a:cxn ang="0">
                  <a:pos x="205" y="108"/>
                </a:cxn>
                <a:cxn ang="0">
                  <a:pos x="188" y="108"/>
                </a:cxn>
                <a:cxn ang="0">
                  <a:pos x="179" y="118"/>
                </a:cxn>
                <a:cxn ang="0">
                  <a:pos x="170" y="128"/>
                </a:cxn>
                <a:cxn ang="0">
                  <a:pos x="162" y="118"/>
                </a:cxn>
                <a:cxn ang="0">
                  <a:pos x="162" y="128"/>
                </a:cxn>
                <a:cxn ang="0">
                  <a:pos x="153" y="128"/>
                </a:cxn>
                <a:cxn ang="0">
                  <a:pos x="145" y="118"/>
                </a:cxn>
                <a:cxn ang="0">
                  <a:pos x="136" y="137"/>
                </a:cxn>
                <a:cxn ang="0">
                  <a:pos x="128" y="157"/>
                </a:cxn>
                <a:cxn ang="0">
                  <a:pos x="128" y="177"/>
                </a:cxn>
                <a:cxn ang="0">
                  <a:pos x="119" y="157"/>
                </a:cxn>
                <a:cxn ang="0">
                  <a:pos x="111" y="157"/>
                </a:cxn>
                <a:cxn ang="0">
                  <a:pos x="111" y="128"/>
                </a:cxn>
                <a:cxn ang="0">
                  <a:pos x="77" y="108"/>
                </a:cxn>
                <a:cxn ang="0">
                  <a:pos x="68" y="108"/>
                </a:cxn>
                <a:cxn ang="0">
                  <a:pos x="60" y="98"/>
                </a:cxn>
                <a:cxn ang="0">
                  <a:pos x="34" y="98"/>
                </a:cxn>
                <a:cxn ang="0">
                  <a:pos x="8" y="88"/>
                </a:cxn>
                <a:cxn ang="0">
                  <a:pos x="0" y="79"/>
                </a:cxn>
              </a:cxnLst>
              <a:rect l="0" t="0" r="r" b="b"/>
              <a:pathLst>
                <a:path w="298" h="177">
                  <a:moveTo>
                    <a:pt x="0" y="79"/>
                  </a:moveTo>
                  <a:lnTo>
                    <a:pt x="8" y="59"/>
                  </a:lnTo>
                  <a:lnTo>
                    <a:pt x="17" y="49"/>
                  </a:lnTo>
                  <a:lnTo>
                    <a:pt x="42" y="49"/>
                  </a:lnTo>
                  <a:lnTo>
                    <a:pt x="60" y="39"/>
                  </a:lnTo>
                  <a:lnTo>
                    <a:pt x="68" y="30"/>
                  </a:lnTo>
                  <a:lnTo>
                    <a:pt x="77" y="20"/>
                  </a:lnTo>
                  <a:lnTo>
                    <a:pt x="85" y="0"/>
                  </a:lnTo>
                  <a:lnTo>
                    <a:pt x="94" y="0"/>
                  </a:lnTo>
                  <a:lnTo>
                    <a:pt x="102" y="0"/>
                  </a:lnTo>
                  <a:lnTo>
                    <a:pt x="94" y="10"/>
                  </a:lnTo>
                  <a:lnTo>
                    <a:pt x="85" y="30"/>
                  </a:lnTo>
                  <a:lnTo>
                    <a:pt x="77" y="39"/>
                  </a:lnTo>
                  <a:lnTo>
                    <a:pt x="77" y="49"/>
                  </a:lnTo>
                  <a:lnTo>
                    <a:pt x="85" y="39"/>
                  </a:lnTo>
                  <a:lnTo>
                    <a:pt x="102" y="49"/>
                  </a:lnTo>
                  <a:lnTo>
                    <a:pt x="119" y="59"/>
                  </a:lnTo>
                  <a:lnTo>
                    <a:pt x="128" y="69"/>
                  </a:lnTo>
                  <a:lnTo>
                    <a:pt x="145" y="69"/>
                  </a:lnTo>
                  <a:lnTo>
                    <a:pt x="162" y="69"/>
                  </a:lnTo>
                  <a:lnTo>
                    <a:pt x="170" y="59"/>
                  </a:lnTo>
                  <a:lnTo>
                    <a:pt x="196" y="49"/>
                  </a:lnTo>
                  <a:lnTo>
                    <a:pt x="213" y="49"/>
                  </a:lnTo>
                  <a:lnTo>
                    <a:pt x="230" y="39"/>
                  </a:lnTo>
                  <a:lnTo>
                    <a:pt x="230" y="49"/>
                  </a:lnTo>
                  <a:lnTo>
                    <a:pt x="230" y="59"/>
                  </a:lnTo>
                  <a:lnTo>
                    <a:pt x="264" y="59"/>
                  </a:lnTo>
                  <a:lnTo>
                    <a:pt x="273" y="69"/>
                  </a:lnTo>
                  <a:lnTo>
                    <a:pt x="281" y="79"/>
                  </a:lnTo>
                  <a:lnTo>
                    <a:pt x="298" y="88"/>
                  </a:lnTo>
                  <a:lnTo>
                    <a:pt x="298" y="88"/>
                  </a:lnTo>
                  <a:lnTo>
                    <a:pt x="281" y="98"/>
                  </a:lnTo>
                  <a:lnTo>
                    <a:pt x="256" y="88"/>
                  </a:lnTo>
                  <a:lnTo>
                    <a:pt x="247" y="98"/>
                  </a:lnTo>
                  <a:lnTo>
                    <a:pt x="239" y="98"/>
                  </a:lnTo>
                  <a:lnTo>
                    <a:pt x="213" y="98"/>
                  </a:lnTo>
                  <a:lnTo>
                    <a:pt x="205" y="108"/>
                  </a:lnTo>
                  <a:lnTo>
                    <a:pt x="188" y="108"/>
                  </a:lnTo>
                  <a:lnTo>
                    <a:pt x="179" y="118"/>
                  </a:lnTo>
                  <a:lnTo>
                    <a:pt x="170" y="128"/>
                  </a:lnTo>
                  <a:lnTo>
                    <a:pt x="162" y="118"/>
                  </a:lnTo>
                  <a:lnTo>
                    <a:pt x="162" y="128"/>
                  </a:lnTo>
                  <a:lnTo>
                    <a:pt x="153" y="128"/>
                  </a:lnTo>
                  <a:lnTo>
                    <a:pt x="145" y="118"/>
                  </a:lnTo>
                  <a:lnTo>
                    <a:pt x="136" y="137"/>
                  </a:lnTo>
                  <a:lnTo>
                    <a:pt x="128" y="157"/>
                  </a:lnTo>
                  <a:lnTo>
                    <a:pt x="128" y="177"/>
                  </a:lnTo>
                  <a:lnTo>
                    <a:pt x="119" y="157"/>
                  </a:lnTo>
                  <a:lnTo>
                    <a:pt x="111" y="157"/>
                  </a:lnTo>
                  <a:lnTo>
                    <a:pt x="111" y="128"/>
                  </a:lnTo>
                  <a:lnTo>
                    <a:pt x="77" y="108"/>
                  </a:lnTo>
                  <a:lnTo>
                    <a:pt x="68" y="108"/>
                  </a:lnTo>
                  <a:lnTo>
                    <a:pt x="60" y="98"/>
                  </a:lnTo>
                  <a:lnTo>
                    <a:pt x="34" y="98"/>
                  </a:lnTo>
                  <a:lnTo>
                    <a:pt x="8" y="88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Freeform 88"/>
            <p:cNvSpPr/>
            <p:nvPr/>
          </p:nvSpPr>
          <p:spPr bwMode="auto">
            <a:xfrm>
              <a:off x="6116384" y="4413940"/>
              <a:ext cx="228771" cy="51357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145" y="10"/>
                </a:cxn>
                <a:cxn ang="0">
                  <a:pos x="128" y="20"/>
                </a:cxn>
                <a:cxn ang="0">
                  <a:pos x="119" y="39"/>
                </a:cxn>
                <a:cxn ang="0">
                  <a:pos x="128" y="39"/>
                </a:cxn>
                <a:cxn ang="0">
                  <a:pos x="119" y="59"/>
                </a:cxn>
                <a:cxn ang="0">
                  <a:pos x="119" y="79"/>
                </a:cxn>
                <a:cxn ang="0">
                  <a:pos x="111" y="79"/>
                </a:cxn>
                <a:cxn ang="0">
                  <a:pos x="102" y="79"/>
                </a:cxn>
                <a:cxn ang="0">
                  <a:pos x="102" y="69"/>
                </a:cxn>
                <a:cxn ang="0">
                  <a:pos x="94" y="79"/>
                </a:cxn>
                <a:cxn ang="0">
                  <a:pos x="85" y="79"/>
                </a:cxn>
                <a:cxn ang="0">
                  <a:pos x="77" y="98"/>
                </a:cxn>
                <a:cxn ang="0">
                  <a:pos x="77" y="128"/>
                </a:cxn>
                <a:cxn ang="0">
                  <a:pos x="68" y="147"/>
                </a:cxn>
                <a:cxn ang="0">
                  <a:pos x="68" y="176"/>
                </a:cxn>
                <a:cxn ang="0">
                  <a:pos x="77" y="186"/>
                </a:cxn>
                <a:cxn ang="0">
                  <a:pos x="85" y="216"/>
                </a:cxn>
                <a:cxn ang="0">
                  <a:pos x="94" y="235"/>
                </a:cxn>
                <a:cxn ang="0">
                  <a:pos x="85" y="255"/>
                </a:cxn>
                <a:cxn ang="0">
                  <a:pos x="77" y="284"/>
                </a:cxn>
                <a:cxn ang="0">
                  <a:pos x="77" y="314"/>
                </a:cxn>
                <a:cxn ang="0">
                  <a:pos x="59" y="323"/>
                </a:cxn>
                <a:cxn ang="0">
                  <a:pos x="51" y="323"/>
                </a:cxn>
                <a:cxn ang="0">
                  <a:pos x="42" y="323"/>
                </a:cxn>
                <a:cxn ang="0">
                  <a:pos x="34" y="323"/>
                </a:cxn>
                <a:cxn ang="0">
                  <a:pos x="25" y="314"/>
                </a:cxn>
                <a:cxn ang="0">
                  <a:pos x="25" y="294"/>
                </a:cxn>
                <a:cxn ang="0">
                  <a:pos x="17" y="284"/>
                </a:cxn>
                <a:cxn ang="0">
                  <a:pos x="17" y="265"/>
                </a:cxn>
                <a:cxn ang="0">
                  <a:pos x="17" y="235"/>
                </a:cxn>
                <a:cxn ang="0">
                  <a:pos x="8" y="206"/>
                </a:cxn>
                <a:cxn ang="0">
                  <a:pos x="17" y="186"/>
                </a:cxn>
                <a:cxn ang="0">
                  <a:pos x="17" y="118"/>
                </a:cxn>
                <a:cxn ang="0">
                  <a:pos x="25" y="108"/>
                </a:cxn>
                <a:cxn ang="0">
                  <a:pos x="34" y="88"/>
                </a:cxn>
                <a:cxn ang="0">
                  <a:pos x="42" y="69"/>
                </a:cxn>
                <a:cxn ang="0">
                  <a:pos x="42" y="59"/>
                </a:cxn>
                <a:cxn ang="0">
                  <a:pos x="34" y="69"/>
                </a:cxn>
                <a:cxn ang="0">
                  <a:pos x="25" y="88"/>
                </a:cxn>
                <a:cxn ang="0">
                  <a:pos x="17" y="98"/>
                </a:cxn>
                <a:cxn ang="0">
                  <a:pos x="0" y="118"/>
                </a:cxn>
                <a:cxn ang="0">
                  <a:pos x="0" y="108"/>
                </a:cxn>
                <a:cxn ang="0">
                  <a:pos x="0" y="98"/>
                </a:cxn>
                <a:cxn ang="0">
                  <a:pos x="17" y="79"/>
                </a:cxn>
                <a:cxn ang="0">
                  <a:pos x="17" y="59"/>
                </a:cxn>
                <a:cxn ang="0">
                  <a:pos x="25" y="39"/>
                </a:cxn>
                <a:cxn ang="0">
                  <a:pos x="34" y="20"/>
                </a:cxn>
                <a:cxn ang="0">
                  <a:pos x="42" y="30"/>
                </a:cxn>
                <a:cxn ang="0">
                  <a:pos x="51" y="30"/>
                </a:cxn>
                <a:cxn ang="0">
                  <a:pos x="51" y="20"/>
                </a:cxn>
                <a:cxn ang="0">
                  <a:pos x="59" y="30"/>
                </a:cxn>
                <a:cxn ang="0">
                  <a:pos x="68" y="20"/>
                </a:cxn>
                <a:cxn ang="0">
                  <a:pos x="77" y="10"/>
                </a:cxn>
                <a:cxn ang="0">
                  <a:pos x="94" y="10"/>
                </a:cxn>
                <a:cxn ang="0">
                  <a:pos x="102" y="0"/>
                </a:cxn>
                <a:cxn ang="0">
                  <a:pos x="128" y="0"/>
                </a:cxn>
                <a:cxn ang="0">
                  <a:pos x="136" y="0"/>
                </a:cxn>
              </a:cxnLst>
              <a:rect l="0" t="0" r="r" b="b"/>
              <a:pathLst>
                <a:path w="145" h="323">
                  <a:moveTo>
                    <a:pt x="136" y="0"/>
                  </a:moveTo>
                  <a:lnTo>
                    <a:pt x="145" y="10"/>
                  </a:lnTo>
                  <a:lnTo>
                    <a:pt x="128" y="20"/>
                  </a:lnTo>
                  <a:lnTo>
                    <a:pt x="119" y="39"/>
                  </a:lnTo>
                  <a:lnTo>
                    <a:pt x="128" y="39"/>
                  </a:lnTo>
                  <a:lnTo>
                    <a:pt x="119" y="59"/>
                  </a:lnTo>
                  <a:lnTo>
                    <a:pt x="119" y="79"/>
                  </a:lnTo>
                  <a:lnTo>
                    <a:pt x="111" y="79"/>
                  </a:lnTo>
                  <a:lnTo>
                    <a:pt x="102" y="79"/>
                  </a:lnTo>
                  <a:lnTo>
                    <a:pt x="102" y="69"/>
                  </a:lnTo>
                  <a:lnTo>
                    <a:pt x="94" y="79"/>
                  </a:lnTo>
                  <a:lnTo>
                    <a:pt x="85" y="79"/>
                  </a:lnTo>
                  <a:lnTo>
                    <a:pt x="77" y="98"/>
                  </a:lnTo>
                  <a:lnTo>
                    <a:pt x="77" y="128"/>
                  </a:lnTo>
                  <a:lnTo>
                    <a:pt x="68" y="147"/>
                  </a:lnTo>
                  <a:lnTo>
                    <a:pt x="68" y="176"/>
                  </a:lnTo>
                  <a:lnTo>
                    <a:pt x="77" y="186"/>
                  </a:lnTo>
                  <a:lnTo>
                    <a:pt x="85" y="216"/>
                  </a:lnTo>
                  <a:lnTo>
                    <a:pt x="94" y="235"/>
                  </a:lnTo>
                  <a:lnTo>
                    <a:pt x="85" y="255"/>
                  </a:lnTo>
                  <a:lnTo>
                    <a:pt x="77" y="284"/>
                  </a:lnTo>
                  <a:lnTo>
                    <a:pt x="77" y="314"/>
                  </a:lnTo>
                  <a:lnTo>
                    <a:pt x="59" y="323"/>
                  </a:lnTo>
                  <a:lnTo>
                    <a:pt x="51" y="323"/>
                  </a:lnTo>
                  <a:lnTo>
                    <a:pt x="42" y="323"/>
                  </a:lnTo>
                  <a:lnTo>
                    <a:pt x="34" y="323"/>
                  </a:lnTo>
                  <a:lnTo>
                    <a:pt x="25" y="314"/>
                  </a:lnTo>
                  <a:lnTo>
                    <a:pt x="25" y="294"/>
                  </a:lnTo>
                  <a:lnTo>
                    <a:pt x="17" y="284"/>
                  </a:lnTo>
                  <a:lnTo>
                    <a:pt x="17" y="265"/>
                  </a:lnTo>
                  <a:lnTo>
                    <a:pt x="17" y="235"/>
                  </a:lnTo>
                  <a:lnTo>
                    <a:pt x="8" y="206"/>
                  </a:lnTo>
                  <a:lnTo>
                    <a:pt x="17" y="186"/>
                  </a:lnTo>
                  <a:lnTo>
                    <a:pt x="17" y="118"/>
                  </a:lnTo>
                  <a:lnTo>
                    <a:pt x="25" y="108"/>
                  </a:lnTo>
                  <a:lnTo>
                    <a:pt x="34" y="88"/>
                  </a:lnTo>
                  <a:lnTo>
                    <a:pt x="42" y="69"/>
                  </a:lnTo>
                  <a:lnTo>
                    <a:pt x="42" y="59"/>
                  </a:lnTo>
                  <a:lnTo>
                    <a:pt x="34" y="69"/>
                  </a:lnTo>
                  <a:lnTo>
                    <a:pt x="25" y="88"/>
                  </a:lnTo>
                  <a:lnTo>
                    <a:pt x="17" y="98"/>
                  </a:lnTo>
                  <a:lnTo>
                    <a:pt x="0" y="118"/>
                  </a:lnTo>
                  <a:lnTo>
                    <a:pt x="0" y="108"/>
                  </a:lnTo>
                  <a:lnTo>
                    <a:pt x="0" y="98"/>
                  </a:lnTo>
                  <a:lnTo>
                    <a:pt x="17" y="79"/>
                  </a:lnTo>
                  <a:lnTo>
                    <a:pt x="17" y="59"/>
                  </a:lnTo>
                  <a:lnTo>
                    <a:pt x="25" y="39"/>
                  </a:lnTo>
                  <a:lnTo>
                    <a:pt x="34" y="20"/>
                  </a:lnTo>
                  <a:lnTo>
                    <a:pt x="42" y="30"/>
                  </a:lnTo>
                  <a:lnTo>
                    <a:pt x="51" y="30"/>
                  </a:lnTo>
                  <a:lnTo>
                    <a:pt x="51" y="20"/>
                  </a:lnTo>
                  <a:lnTo>
                    <a:pt x="59" y="30"/>
                  </a:lnTo>
                  <a:lnTo>
                    <a:pt x="68" y="20"/>
                  </a:lnTo>
                  <a:lnTo>
                    <a:pt x="77" y="10"/>
                  </a:lnTo>
                  <a:lnTo>
                    <a:pt x="94" y="10"/>
                  </a:lnTo>
                  <a:lnTo>
                    <a:pt x="102" y="0"/>
                  </a:lnTo>
                  <a:lnTo>
                    <a:pt x="128" y="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Freeform 89"/>
            <p:cNvSpPr/>
            <p:nvPr/>
          </p:nvSpPr>
          <p:spPr bwMode="auto">
            <a:xfrm>
              <a:off x="6225322" y="4430669"/>
              <a:ext cx="311564" cy="483458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94" y="10"/>
                </a:cxn>
                <a:cxn ang="0">
                  <a:pos x="102" y="20"/>
                </a:cxn>
                <a:cxn ang="0">
                  <a:pos x="119" y="29"/>
                </a:cxn>
                <a:cxn ang="0">
                  <a:pos x="136" y="29"/>
                </a:cxn>
                <a:cxn ang="0">
                  <a:pos x="136" y="39"/>
                </a:cxn>
                <a:cxn ang="0">
                  <a:pos x="136" y="49"/>
                </a:cxn>
                <a:cxn ang="0">
                  <a:pos x="136" y="59"/>
                </a:cxn>
                <a:cxn ang="0">
                  <a:pos x="145" y="69"/>
                </a:cxn>
                <a:cxn ang="0">
                  <a:pos x="145" y="98"/>
                </a:cxn>
                <a:cxn ang="0">
                  <a:pos x="136" y="108"/>
                </a:cxn>
                <a:cxn ang="0">
                  <a:pos x="136" y="118"/>
                </a:cxn>
                <a:cxn ang="0">
                  <a:pos x="128" y="127"/>
                </a:cxn>
                <a:cxn ang="0">
                  <a:pos x="119" y="147"/>
                </a:cxn>
                <a:cxn ang="0">
                  <a:pos x="128" y="157"/>
                </a:cxn>
                <a:cxn ang="0">
                  <a:pos x="136" y="147"/>
                </a:cxn>
                <a:cxn ang="0">
                  <a:pos x="154" y="127"/>
                </a:cxn>
                <a:cxn ang="0">
                  <a:pos x="162" y="118"/>
                </a:cxn>
                <a:cxn ang="0">
                  <a:pos x="179" y="118"/>
                </a:cxn>
                <a:cxn ang="0">
                  <a:pos x="188" y="147"/>
                </a:cxn>
                <a:cxn ang="0">
                  <a:pos x="188" y="157"/>
                </a:cxn>
                <a:cxn ang="0">
                  <a:pos x="188" y="176"/>
                </a:cxn>
                <a:cxn ang="0">
                  <a:pos x="196" y="186"/>
                </a:cxn>
                <a:cxn ang="0">
                  <a:pos x="196" y="215"/>
                </a:cxn>
                <a:cxn ang="0">
                  <a:pos x="179" y="225"/>
                </a:cxn>
                <a:cxn ang="0">
                  <a:pos x="179" y="235"/>
                </a:cxn>
                <a:cxn ang="0">
                  <a:pos x="171" y="245"/>
                </a:cxn>
                <a:cxn ang="0">
                  <a:pos x="171" y="264"/>
                </a:cxn>
                <a:cxn ang="0">
                  <a:pos x="162" y="274"/>
                </a:cxn>
                <a:cxn ang="0">
                  <a:pos x="154" y="294"/>
                </a:cxn>
                <a:cxn ang="0">
                  <a:pos x="94" y="294"/>
                </a:cxn>
                <a:cxn ang="0">
                  <a:pos x="9" y="304"/>
                </a:cxn>
                <a:cxn ang="0">
                  <a:pos x="9" y="274"/>
                </a:cxn>
                <a:cxn ang="0">
                  <a:pos x="17" y="245"/>
                </a:cxn>
                <a:cxn ang="0">
                  <a:pos x="26" y="225"/>
                </a:cxn>
                <a:cxn ang="0">
                  <a:pos x="17" y="206"/>
                </a:cxn>
                <a:cxn ang="0">
                  <a:pos x="9" y="176"/>
                </a:cxn>
                <a:cxn ang="0">
                  <a:pos x="0" y="166"/>
                </a:cxn>
                <a:cxn ang="0">
                  <a:pos x="0" y="137"/>
                </a:cxn>
                <a:cxn ang="0">
                  <a:pos x="9" y="118"/>
                </a:cxn>
                <a:cxn ang="0">
                  <a:pos x="9" y="88"/>
                </a:cxn>
                <a:cxn ang="0">
                  <a:pos x="17" y="69"/>
                </a:cxn>
                <a:cxn ang="0">
                  <a:pos x="26" y="69"/>
                </a:cxn>
                <a:cxn ang="0">
                  <a:pos x="34" y="59"/>
                </a:cxn>
                <a:cxn ang="0">
                  <a:pos x="34" y="69"/>
                </a:cxn>
                <a:cxn ang="0">
                  <a:pos x="43" y="69"/>
                </a:cxn>
                <a:cxn ang="0">
                  <a:pos x="51" y="69"/>
                </a:cxn>
                <a:cxn ang="0">
                  <a:pos x="51" y="49"/>
                </a:cxn>
                <a:cxn ang="0">
                  <a:pos x="60" y="29"/>
                </a:cxn>
                <a:cxn ang="0">
                  <a:pos x="51" y="29"/>
                </a:cxn>
                <a:cxn ang="0">
                  <a:pos x="60" y="10"/>
                </a:cxn>
                <a:cxn ang="0">
                  <a:pos x="77" y="0"/>
                </a:cxn>
              </a:cxnLst>
              <a:rect l="0" t="0" r="r" b="b"/>
              <a:pathLst>
                <a:path w="196" h="304">
                  <a:moveTo>
                    <a:pt x="77" y="0"/>
                  </a:moveTo>
                  <a:lnTo>
                    <a:pt x="94" y="10"/>
                  </a:lnTo>
                  <a:lnTo>
                    <a:pt x="102" y="20"/>
                  </a:lnTo>
                  <a:lnTo>
                    <a:pt x="119" y="29"/>
                  </a:lnTo>
                  <a:lnTo>
                    <a:pt x="136" y="29"/>
                  </a:lnTo>
                  <a:lnTo>
                    <a:pt x="136" y="39"/>
                  </a:lnTo>
                  <a:lnTo>
                    <a:pt x="136" y="49"/>
                  </a:lnTo>
                  <a:lnTo>
                    <a:pt x="136" y="59"/>
                  </a:lnTo>
                  <a:lnTo>
                    <a:pt x="145" y="69"/>
                  </a:lnTo>
                  <a:lnTo>
                    <a:pt x="145" y="98"/>
                  </a:lnTo>
                  <a:lnTo>
                    <a:pt x="136" y="108"/>
                  </a:lnTo>
                  <a:lnTo>
                    <a:pt x="136" y="118"/>
                  </a:lnTo>
                  <a:lnTo>
                    <a:pt x="128" y="127"/>
                  </a:lnTo>
                  <a:lnTo>
                    <a:pt x="119" y="147"/>
                  </a:lnTo>
                  <a:lnTo>
                    <a:pt x="128" y="157"/>
                  </a:lnTo>
                  <a:lnTo>
                    <a:pt x="136" y="147"/>
                  </a:lnTo>
                  <a:lnTo>
                    <a:pt x="154" y="127"/>
                  </a:lnTo>
                  <a:lnTo>
                    <a:pt x="162" y="118"/>
                  </a:lnTo>
                  <a:lnTo>
                    <a:pt x="179" y="118"/>
                  </a:lnTo>
                  <a:lnTo>
                    <a:pt x="188" y="147"/>
                  </a:lnTo>
                  <a:lnTo>
                    <a:pt x="188" y="157"/>
                  </a:lnTo>
                  <a:lnTo>
                    <a:pt x="188" y="176"/>
                  </a:lnTo>
                  <a:lnTo>
                    <a:pt x="196" y="186"/>
                  </a:lnTo>
                  <a:lnTo>
                    <a:pt x="196" y="215"/>
                  </a:lnTo>
                  <a:lnTo>
                    <a:pt x="179" y="225"/>
                  </a:lnTo>
                  <a:lnTo>
                    <a:pt x="179" y="235"/>
                  </a:lnTo>
                  <a:lnTo>
                    <a:pt x="171" y="245"/>
                  </a:lnTo>
                  <a:lnTo>
                    <a:pt x="171" y="264"/>
                  </a:lnTo>
                  <a:lnTo>
                    <a:pt x="162" y="274"/>
                  </a:lnTo>
                  <a:lnTo>
                    <a:pt x="154" y="294"/>
                  </a:lnTo>
                  <a:lnTo>
                    <a:pt x="94" y="294"/>
                  </a:lnTo>
                  <a:lnTo>
                    <a:pt x="9" y="304"/>
                  </a:lnTo>
                  <a:lnTo>
                    <a:pt x="9" y="274"/>
                  </a:lnTo>
                  <a:lnTo>
                    <a:pt x="17" y="245"/>
                  </a:lnTo>
                  <a:lnTo>
                    <a:pt x="26" y="225"/>
                  </a:lnTo>
                  <a:lnTo>
                    <a:pt x="17" y="206"/>
                  </a:lnTo>
                  <a:lnTo>
                    <a:pt x="9" y="176"/>
                  </a:lnTo>
                  <a:lnTo>
                    <a:pt x="0" y="166"/>
                  </a:lnTo>
                  <a:lnTo>
                    <a:pt x="0" y="137"/>
                  </a:lnTo>
                  <a:lnTo>
                    <a:pt x="9" y="118"/>
                  </a:lnTo>
                  <a:lnTo>
                    <a:pt x="9" y="88"/>
                  </a:lnTo>
                  <a:lnTo>
                    <a:pt x="17" y="69"/>
                  </a:lnTo>
                  <a:lnTo>
                    <a:pt x="26" y="69"/>
                  </a:lnTo>
                  <a:lnTo>
                    <a:pt x="34" y="59"/>
                  </a:lnTo>
                  <a:lnTo>
                    <a:pt x="34" y="69"/>
                  </a:lnTo>
                  <a:lnTo>
                    <a:pt x="43" y="69"/>
                  </a:lnTo>
                  <a:lnTo>
                    <a:pt x="51" y="69"/>
                  </a:lnTo>
                  <a:lnTo>
                    <a:pt x="51" y="49"/>
                  </a:lnTo>
                  <a:lnTo>
                    <a:pt x="60" y="29"/>
                  </a:lnTo>
                  <a:lnTo>
                    <a:pt x="51" y="29"/>
                  </a:lnTo>
                  <a:lnTo>
                    <a:pt x="60" y="1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Freeform 90"/>
            <p:cNvSpPr/>
            <p:nvPr/>
          </p:nvSpPr>
          <p:spPr bwMode="auto">
            <a:xfrm>
              <a:off x="6373478" y="4835503"/>
              <a:ext cx="337709" cy="418217"/>
            </a:xfrm>
            <a:custGeom>
              <a:avLst/>
              <a:gdLst/>
              <a:ahLst/>
              <a:cxnLst>
                <a:cxn ang="0">
                  <a:pos x="68" y="39"/>
                </a:cxn>
                <a:cxn ang="0">
                  <a:pos x="94" y="39"/>
                </a:cxn>
                <a:cxn ang="0">
                  <a:pos x="102" y="49"/>
                </a:cxn>
                <a:cxn ang="0">
                  <a:pos x="119" y="58"/>
                </a:cxn>
                <a:cxn ang="0">
                  <a:pos x="128" y="49"/>
                </a:cxn>
                <a:cxn ang="0">
                  <a:pos x="153" y="39"/>
                </a:cxn>
                <a:cxn ang="0">
                  <a:pos x="162" y="29"/>
                </a:cxn>
                <a:cxn ang="0">
                  <a:pos x="179" y="9"/>
                </a:cxn>
                <a:cxn ang="0">
                  <a:pos x="205" y="0"/>
                </a:cxn>
                <a:cxn ang="0">
                  <a:pos x="213" y="88"/>
                </a:cxn>
                <a:cxn ang="0">
                  <a:pos x="213" y="107"/>
                </a:cxn>
                <a:cxn ang="0">
                  <a:pos x="205" y="117"/>
                </a:cxn>
                <a:cxn ang="0">
                  <a:pos x="213" y="127"/>
                </a:cxn>
                <a:cxn ang="0">
                  <a:pos x="213" y="146"/>
                </a:cxn>
                <a:cxn ang="0">
                  <a:pos x="213" y="156"/>
                </a:cxn>
                <a:cxn ang="0">
                  <a:pos x="213" y="166"/>
                </a:cxn>
                <a:cxn ang="0">
                  <a:pos x="205" y="176"/>
                </a:cxn>
                <a:cxn ang="0">
                  <a:pos x="187" y="195"/>
                </a:cxn>
                <a:cxn ang="0">
                  <a:pos x="179" y="195"/>
                </a:cxn>
                <a:cxn ang="0">
                  <a:pos x="170" y="205"/>
                </a:cxn>
                <a:cxn ang="0">
                  <a:pos x="170" y="225"/>
                </a:cxn>
                <a:cxn ang="0">
                  <a:pos x="162" y="235"/>
                </a:cxn>
                <a:cxn ang="0">
                  <a:pos x="153" y="225"/>
                </a:cxn>
                <a:cxn ang="0">
                  <a:pos x="153" y="244"/>
                </a:cxn>
                <a:cxn ang="0">
                  <a:pos x="153" y="254"/>
                </a:cxn>
                <a:cxn ang="0">
                  <a:pos x="145" y="264"/>
                </a:cxn>
                <a:cxn ang="0">
                  <a:pos x="136" y="264"/>
                </a:cxn>
                <a:cxn ang="0">
                  <a:pos x="128" y="264"/>
                </a:cxn>
                <a:cxn ang="0">
                  <a:pos x="111" y="254"/>
                </a:cxn>
                <a:cxn ang="0">
                  <a:pos x="102" y="254"/>
                </a:cxn>
                <a:cxn ang="0">
                  <a:pos x="94" y="254"/>
                </a:cxn>
                <a:cxn ang="0">
                  <a:pos x="85" y="254"/>
                </a:cxn>
                <a:cxn ang="0">
                  <a:pos x="77" y="264"/>
                </a:cxn>
                <a:cxn ang="0">
                  <a:pos x="68" y="254"/>
                </a:cxn>
                <a:cxn ang="0">
                  <a:pos x="51" y="254"/>
                </a:cxn>
                <a:cxn ang="0">
                  <a:pos x="42" y="235"/>
                </a:cxn>
                <a:cxn ang="0">
                  <a:pos x="17" y="235"/>
                </a:cxn>
                <a:cxn ang="0">
                  <a:pos x="0" y="39"/>
                </a:cxn>
                <a:cxn ang="0">
                  <a:pos x="60" y="39"/>
                </a:cxn>
                <a:cxn ang="0">
                  <a:pos x="68" y="39"/>
                </a:cxn>
              </a:cxnLst>
              <a:rect l="0" t="0" r="r" b="b"/>
              <a:pathLst>
                <a:path w="213" h="264">
                  <a:moveTo>
                    <a:pt x="68" y="39"/>
                  </a:moveTo>
                  <a:lnTo>
                    <a:pt x="94" y="39"/>
                  </a:lnTo>
                  <a:lnTo>
                    <a:pt x="102" y="49"/>
                  </a:lnTo>
                  <a:lnTo>
                    <a:pt x="119" y="58"/>
                  </a:lnTo>
                  <a:lnTo>
                    <a:pt x="128" y="49"/>
                  </a:lnTo>
                  <a:lnTo>
                    <a:pt x="153" y="39"/>
                  </a:lnTo>
                  <a:lnTo>
                    <a:pt x="162" y="29"/>
                  </a:lnTo>
                  <a:lnTo>
                    <a:pt x="179" y="9"/>
                  </a:lnTo>
                  <a:lnTo>
                    <a:pt x="205" y="0"/>
                  </a:lnTo>
                  <a:lnTo>
                    <a:pt x="213" y="88"/>
                  </a:lnTo>
                  <a:lnTo>
                    <a:pt x="213" y="107"/>
                  </a:lnTo>
                  <a:lnTo>
                    <a:pt x="205" y="117"/>
                  </a:lnTo>
                  <a:lnTo>
                    <a:pt x="213" y="127"/>
                  </a:lnTo>
                  <a:lnTo>
                    <a:pt x="213" y="146"/>
                  </a:lnTo>
                  <a:lnTo>
                    <a:pt x="213" y="156"/>
                  </a:lnTo>
                  <a:lnTo>
                    <a:pt x="213" y="166"/>
                  </a:lnTo>
                  <a:lnTo>
                    <a:pt x="205" y="176"/>
                  </a:lnTo>
                  <a:lnTo>
                    <a:pt x="187" y="195"/>
                  </a:lnTo>
                  <a:lnTo>
                    <a:pt x="179" y="195"/>
                  </a:lnTo>
                  <a:lnTo>
                    <a:pt x="170" y="205"/>
                  </a:lnTo>
                  <a:lnTo>
                    <a:pt x="170" y="225"/>
                  </a:lnTo>
                  <a:lnTo>
                    <a:pt x="162" y="235"/>
                  </a:lnTo>
                  <a:lnTo>
                    <a:pt x="153" y="225"/>
                  </a:lnTo>
                  <a:lnTo>
                    <a:pt x="153" y="244"/>
                  </a:lnTo>
                  <a:lnTo>
                    <a:pt x="153" y="254"/>
                  </a:lnTo>
                  <a:lnTo>
                    <a:pt x="145" y="264"/>
                  </a:lnTo>
                  <a:lnTo>
                    <a:pt x="136" y="264"/>
                  </a:lnTo>
                  <a:lnTo>
                    <a:pt x="128" y="264"/>
                  </a:lnTo>
                  <a:lnTo>
                    <a:pt x="111" y="254"/>
                  </a:lnTo>
                  <a:lnTo>
                    <a:pt x="102" y="254"/>
                  </a:lnTo>
                  <a:lnTo>
                    <a:pt x="94" y="254"/>
                  </a:lnTo>
                  <a:lnTo>
                    <a:pt x="85" y="254"/>
                  </a:lnTo>
                  <a:lnTo>
                    <a:pt x="77" y="264"/>
                  </a:lnTo>
                  <a:lnTo>
                    <a:pt x="68" y="254"/>
                  </a:lnTo>
                  <a:lnTo>
                    <a:pt x="51" y="254"/>
                  </a:lnTo>
                  <a:lnTo>
                    <a:pt x="42" y="235"/>
                  </a:lnTo>
                  <a:lnTo>
                    <a:pt x="17" y="235"/>
                  </a:lnTo>
                  <a:lnTo>
                    <a:pt x="0" y="39"/>
                  </a:lnTo>
                  <a:lnTo>
                    <a:pt x="6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Freeform 91"/>
            <p:cNvSpPr/>
            <p:nvPr/>
          </p:nvSpPr>
          <p:spPr bwMode="auto">
            <a:xfrm>
              <a:off x="6373478" y="5673609"/>
              <a:ext cx="446648" cy="511898"/>
            </a:xfrm>
            <a:custGeom>
              <a:avLst/>
              <a:gdLst/>
              <a:ahLst/>
              <a:cxnLst>
                <a:cxn ang="0">
                  <a:pos x="60" y="10"/>
                </a:cxn>
                <a:cxn ang="0">
                  <a:pos x="136" y="0"/>
                </a:cxn>
                <a:cxn ang="0">
                  <a:pos x="128" y="10"/>
                </a:cxn>
                <a:cxn ang="0">
                  <a:pos x="128" y="20"/>
                </a:cxn>
                <a:cxn ang="0">
                  <a:pos x="136" y="30"/>
                </a:cxn>
                <a:cxn ang="0">
                  <a:pos x="153" y="30"/>
                </a:cxn>
                <a:cxn ang="0">
                  <a:pos x="162" y="49"/>
                </a:cxn>
                <a:cxn ang="0">
                  <a:pos x="170" y="59"/>
                </a:cxn>
                <a:cxn ang="0">
                  <a:pos x="179" y="69"/>
                </a:cxn>
                <a:cxn ang="0">
                  <a:pos x="196" y="88"/>
                </a:cxn>
                <a:cxn ang="0">
                  <a:pos x="213" y="98"/>
                </a:cxn>
                <a:cxn ang="0">
                  <a:pos x="213" y="108"/>
                </a:cxn>
                <a:cxn ang="0">
                  <a:pos x="222" y="118"/>
                </a:cxn>
                <a:cxn ang="0">
                  <a:pos x="239" y="128"/>
                </a:cxn>
                <a:cxn ang="0">
                  <a:pos x="247" y="147"/>
                </a:cxn>
                <a:cxn ang="0">
                  <a:pos x="247" y="157"/>
                </a:cxn>
                <a:cxn ang="0">
                  <a:pos x="256" y="167"/>
                </a:cxn>
                <a:cxn ang="0">
                  <a:pos x="264" y="186"/>
                </a:cxn>
                <a:cxn ang="0">
                  <a:pos x="281" y="196"/>
                </a:cxn>
                <a:cxn ang="0">
                  <a:pos x="281" y="196"/>
                </a:cxn>
                <a:cxn ang="0">
                  <a:pos x="264" y="225"/>
                </a:cxn>
                <a:cxn ang="0">
                  <a:pos x="264" y="245"/>
                </a:cxn>
                <a:cxn ang="0">
                  <a:pos x="256" y="255"/>
                </a:cxn>
                <a:cxn ang="0">
                  <a:pos x="256" y="294"/>
                </a:cxn>
                <a:cxn ang="0">
                  <a:pos x="247" y="294"/>
                </a:cxn>
                <a:cxn ang="0">
                  <a:pos x="239" y="294"/>
                </a:cxn>
                <a:cxn ang="0">
                  <a:pos x="239" y="284"/>
                </a:cxn>
                <a:cxn ang="0">
                  <a:pos x="230" y="294"/>
                </a:cxn>
                <a:cxn ang="0">
                  <a:pos x="230" y="314"/>
                </a:cxn>
                <a:cxn ang="0">
                  <a:pos x="230" y="323"/>
                </a:cxn>
                <a:cxn ang="0">
                  <a:pos x="222" y="314"/>
                </a:cxn>
                <a:cxn ang="0">
                  <a:pos x="222" y="304"/>
                </a:cxn>
                <a:cxn ang="0">
                  <a:pos x="68" y="314"/>
                </a:cxn>
                <a:cxn ang="0">
                  <a:pos x="60" y="294"/>
                </a:cxn>
                <a:cxn ang="0">
                  <a:pos x="60" y="284"/>
                </a:cxn>
                <a:cxn ang="0">
                  <a:pos x="51" y="255"/>
                </a:cxn>
                <a:cxn ang="0">
                  <a:pos x="51" y="235"/>
                </a:cxn>
                <a:cxn ang="0">
                  <a:pos x="51" y="216"/>
                </a:cxn>
                <a:cxn ang="0">
                  <a:pos x="60" y="206"/>
                </a:cxn>
                <a:cxn ang="0">
                  <a:pos x="51" y="186"/>
                </a:cxn>
                <a:cxn ang="0">
                  <a:pos x="42" y="186"/>
                </a:cxn>
                <a:cxn ang="0">
                  <a:pos x="42" y="177"/>
                </a:cxn>
                <a:cxn ang="0">
                  <a:pos x="34" y="157"/>
                </a:cxn>
                <a:cxn ang="0">
                  <a:pos x="17" y="79"/>
                </a:cxn>
                <a:cxn ang="0">
                  <a:pos x="0" y="10"/>
                </a:cxn>
                <a:cxn ang="0">
                  <a:pos x="60" y="10"/>
                </a:cxn>
              </a:cxnLst>
              <a:rect l="0" t="0" r="r" b="b"/>
              <a:pathLst>
                <a:path w="281" h="323">
                  <a:moveTo>
                    <a:pt x="60" y="10"/>
                  </a:moveTo>
                  <a:lnTo>
                    <a:pt x="136" y="0"/>
                  </a:lnTo>
                  <a:lnTo>
                    <a:pt x="128" y="10"/>
                  </a:lnTo>
                  <a:lnTo>
                    <a:pt x="128" y="20"/>
                  </a:lnTo>
                  <a:lnTo>
                    <a:pt x="136" y="30"/>
                  </a:lnTo>
                  <a:lnTo>
                    <a:pt x="153" y="30"/>
                  </a:lnTo>
                  <a:lnTo>
                    <a:pt x="162" y="49"/>
                  </a:lnTo>
                  <a:lnTo>
                    <a:pt x="170" y="59"/>
                  </a:lnTo>
                  <a:lnTo>
                    <a:pt x="179" y="69"/>
                  </a:lnTo>
                  <a:lnTo>
                    <a:pt x="196" y="88"/>
                  </a:lnTo>
                  <a:lnTo>
                    <a:pt x="213" y="98"/>
                  </a:lnTo>
                  <a:lnTo>
                    <a:pt x="213" y="108"/>
                  </a:lnTo>
                  <a:lnTo>
                    <a:pt x="222" y="118"/>
                  </a:lnTo>
                  <a:lnTo>
                    <a:pt x="239" y="128"/>
                  </a:lnTo>
                  <a:lnTo>
                    <a:pt x="247" y="147"/>
                  </a:lnTo>
                  <a:lnTo>
                    <a:pt x="247" y="157"/>
                  </a:lnTo>
                  <a:lnTo>
                    <a:pt x="256" y="167"/>
                  </a:lnTo>
                  <a:lnTo>
                    <a:pt x="264" y="186"/>
                  </a:lnTo>
                  <a:lnTo>
                    <a:pt x="281" y="196"/>
                  </a:lnTo>
                  <a:lnTo>
                    <a:pt x="281" y="196"/>
                  </a:lnTo>
                  <a:lnTo>
                    <a:pt x="264" y="225"/>
                  </a:lnTo>
                  <a:lnTo>
                    <a:pt x="264" y="245"/>
                  </a:lnTo>
                  <a:lnTo>
                    <a:pt x="256" y="255"/>
                  </a:lnTo>
                  <a:lnTo>
                    <a:pt x="256" y="294"/>
                  </a:lnTo>
                  <a:lnTo>
                    <a:pt x="247" y="294"/>
                  </a:lnTo>
                  <a:lnTo>
                    <a:pt x="239" y="294"/>
                  </a:lnTo>
                  <a:lnTo>
                    <a:pt x="239" y="284"/>
                  </a:lnTo>
                  <a:lnTo>
                    <a:pt x="230" y="294"/>
                  </a:lnTo>
                  <a:lnTo>
                    <a:pt x="230" y="314"/>
                  </a:lnTo>
                  <a:lnTo>
                    <a:pt x="230" y="323"/>
                  </a:lnTo>
                  <a:lnTo>
                    <a:pt x="222" y="314"/>
                  </a:lnTo>
                  <a:lnTo>
                    <a:pt x="222" y="304"/>
                  </a:lnTo>
                  <a:lnTo>
                    <a:pt x="68" y="314"/>
                  </a:lnTo>
                  <a:lnTo>
                    <a:pt x="60" y="294"/>
                  </a:lnTo>
                  <a:lnTo>
                    <a:pt x="60" y="284"/>
                  </a:lnTo>
                  <a:lnTo>
                    <a:pt x="51" y="255"/>
                  </a:lnTo>
                  <a:lnTo>
                    <a:pt x="51" y="235"/>
                  </a:lnTo>
                  <a:lnTo>
                    <a:pt x="51" y="216"/>
                  </a:lnTo>
                  <a:lnTo>
                    <a:pt x="60" y="206"/>
                  </a:lnTo>
                  <a:lnTo>
                    <a:pt x="51" y="186"/>
                  </a:lnTo>
                  <a:lnTo>
                    <a:pt x="42" y="186"/>
                  </a:lnTo>
                  <a:lnTo>
                    <a:pt x="42" y="177"/>
                  </a:lnTo>
                  <a:lnTo>
                    <a:pt x="34" y="157"/>
                  </a:lnTo>
                  <a:lnTo>
                    <a:pt x="17" y="79"/>
                  </a:lnTo>
                  <a:lnTo>
                    <a:pt x="0" y="10"/>
                  </a:lnTo>
                  <a:lnTo>
                    <a:pt x="60" y="1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Freeform 92"/>
            <p:cNvSpPr/>
            <p:nvPr/>
          </p:nvSpPr>
          <p:spPr bwMode="auto">
            <a:xfrm>
              <a:off x="6238395" y="6123611"/>
              <a:ext cx="745138" cy="639036"/>
            </a:xfrm>
            <a:custGeom>
              <a:avLst/>
              <a:gdLst/>
              <a:ahLst/>
              <a:cxnLst>
                <a:cxn ang="0">
                  <a:pos x="349" y="30"/>
                </a:cxn>
                <a:cxn ang="0">
                  <a:pos x="358" y="49"/>
                </a:cxn>
                <a:cxn ang="0">
                  <a:pos x="375" y="98"/>
                </a:cxn>
                <a:cxn ang="0">
                  <a:pos x="400" y="128"/>
                </a:cxn>
                <a:cxn ang="0">
                  <a:pos x="418" y="167"/>
                </a:cxn>
                <a:cxn ang="0">
                  <a:pos x="418" y="186"/>
                </a:cxn>
                <a:cxn ang="0">
                  <a:pos x="443" y="225"/>
                </a:cxn>
                <a:cxn ang="0">
                  <a:pos x="460" y="274"/>
                </a:cxn>
                <a:cxn ang="0">
                  <a:pos x="469" y="343"/>
                </a:cxn>
                <a:cxn ang="0">
                  <a:pos x="460" y="372"/>
                </a:cxn>
                <a:cxn ang="0">
                  <a:pos x="443" y="392"/>
                </a:cxn>
                <a:cxn ang="0">
                  <a:pos x="418" y="402"/>
                </a:cxn>
                <a:cxn ang="0">
                  <a:pos x="409" y="392"/>
                </a:cxn>
                <a:cxn ang="0">
                  <a:pos x="400" y="382"/>
                </a:cxn>
                <a:cxn ang="0">
                  <a:pos x="375" y="353"/>
                </a:cxn>
                <a:cxn ang="0">
                  <a:pos x="349" y="314"/>
                </a:cxn>
                <a:cxn ang="0">
                  <a:pos x="332" y="294"/>
                </a:cxn>
                <a:cxn ang="0">
                  <a:pos x="315" y="265"/>
                </a:cxn>
                <a:cxn ang="0">
                  <a:pos x="307" y="245"/>
                </a:cxn>
                <a:cxn ang="0">
                  <a:pos x="315" y="235"/>
                </a:cxn>
                <a:cxn ang="0">
                  <a:pos x="324" y="216"/>
                </a:cxn>
                <a:cxn ang="0">
                  <a:pos x="307" y="225"/>
                </a:cxn>
                <a:cxn ang="0">
                  <a:pos x="307" y="216"/>
                </a:cxn>
                <a:cxn ang="0">
                  <a:pos x="298" y="225"/>
                </a:cxn>
                <a:cxn ang="0">
                  <a:pos x="298" y="235"/>
                </a:cxn>
                <a:cxn ang="0">
                  <a:pos x="290" y="225"/>
                </a:cxn>
                <a:cxn ang="0">
                  <a:pos x="298" y="176"/>
                </a:cxn>
                <a:cxn ang="0">
                  <a:pos x="281" y="128"/>
                </a:cxn>
                <a:cxn ang="0">
                  <a:pos x="247" y="108"/>
                </a:cxn>
                <a:cxn ang="0">
                  <a:pos x="213" y="79"/>
                </a:cxn>
                <a:cxn ang="0">
                  <a:pos x="187" y="88"/>
                </a:cxn>
                <a:cxn ang="0">
                  <a:pos x="162" y="98"/>
                </a:cxn>
                <a:cxn ang="0">
                  <a:pos x="136" y="108"/>
                </a:cxn>
                <a:cxn ang="0">
                  <a:pos x="136" y="98"/>
                </a:cxn>
                <a:cxn ang="0">
                  <a:pos x="102" y="79"/>
                </a:cxn>
                <a:cxn ang="0">
                  <a:pos x="68" y="69"/>
                </a:cxn>
                <a:cxn ang="0">
                  <a:pos x="42" y="69"/>
                </a:cxn>
                <a:cxn ang="0">
                  <a:pos x="34" y="69"/>
                </a:cxn>
                <a:cxn ang="0">
                  <a:pos x="34" y="59"/>
                </a:cxn>
                <a:cxn ang="0">
                  <a:pos x="17" y="79"/>
                </a:cxn>
                <a:cxn ang="0">
                  <a:pos x="17" y="49"/>
                </a:cxn>
                <a:cxn ang="0">
                  <a:pos x="0" y="30"/>
                </a:cxn>
                <a:cxn ang="0">
                  <a:pos x="145" y="10"/>
                </a:cxn>
                <a:cxn ang="0">
                  <a:pos x="307" y="20"/>
                </a:cxn>
                <a:cxn ang="0">
                  <a:pos x="315" y="39"/>
                </a:cxn>
                <a:cxn ang="0">
                  <a:pos x="315" y="10"/>
                </a:cxn>
                <a:cxn ang="0">
                  <a:pos x="324" y="10"/>
                </a:cxn>
                <a:cxn ang="0">
                  <a:pos x="341" y="10"/>
                </a:cxn>
              </a:cxnLst>
              <a:rect l="0" t="0" r="r" b="b"/>
              <a:pathLst>
                <a:path w="469" h="402">
                  <a:moveTo>
                    <a:pt x="341" y="10"/>
                  </a:moveTo>
                  <a:lnTo>
                    <a:pt x="349" y="30"/>
                  </a:lnTo>
                  <a:lnTo>
                    <a:pt x="358" y="39"/>
                  </a:lnTo>
                  <a:lnTo>
                    <a:pt x="358" y="49"/>
                  </a:lnTo>
                  <a:lnTo>
                    <a:pt x="366" y="79"/>
                  </a:lnTo>
                  <a:lnTo>
                    <a:pt x="375" y="98"/>
                  </a:lnTo>
                  <a:lnTo>
                    <a:pt x="383" y="128"/>
                  </a:lnTo>
                  <a:lnTo>
                    <a:pt x="400" y="128"/>
                  </a:lnTo>
                  <a:lnTo>
                    <a:pt x="418" y="157"/>
                  </a:lnTo>
                  <a:lnTo>
                    <a:pt x="418" y="167"/>
                  </a:lnTo>
                  <a:lnTo>
                    <a:pt x="418" y="167"/>
                  </a:lnTo>
                  <a:lnTo>
                    <a:pt x="418" y="186"/>
                  </a:lnTo>
                  <a:lnTo>
                    <a:pt x="426" y="206"/>
                  </a:lnTo>
                  <a:lnTo>
                    <a:pt x="443" y="225"/>
                  </a:lnTo>
                  <a:lnTo>
                    <a:pt x="452" y="245"/>
                  </a:lnTo>
                  <a:lnTo>
                    <a:pt x="460" y="274"/>
                  </a:lnTo>
                  <a:lnTo>
                    <a:pt x="460" y="323"/>
                  </a:lnTo>
                  <a:lnTo>
                    <a:pt x="469" y="343"/>
                  </a:lnTo>
                  <a:lnTo>
                    <a:pt x="460" y="363"/>
                  </a:lnTo>
                  <a:lnTo>
                    <a:pt x="460" y="372"/>
                  </a:lnTo>
                  <a:lnTo>
                    <a:pt x="460" y="382"/>
                  </a:lnTo>
                  <a:lnTo>
                    <a:pt x="443" y="392"/>
                  </a:lnTo>
                  <a:lnTo>
                    <a:pt x="435" y="402"/>
                  </a:lnTo>
                  <a:lnTo>
                    <a:pt x="418" y="402"/>
                  </a:lnTo>
                  <a:lnTo>
                    <a:pt x="409" y="402"/>
                  </a:lnTo>
                  <a:lnTo>
                    <a:pt x="409" y="392"/>
                  </a:lnTo>
                  <a:lnTo>
                    <a:pt x="418" y="392"/>
                  </a:lnTo>
                  <a:lnTo>
                    <a:pt x="400" y="382"/>
                  </a:lnTo>
                  <a:lnTo>
                    <a:pt x="392" y="363"/>
                  </a:lnTo>
                  <a:lnTo>
                    <a:pt x="375" y="353"/>
                  </a:lnTo>
                  <a:lnTo>
                    <a:pt x="366" y="323"/>
                  </a:lnTo>
                  <a:lnTo>
                    <a:pt x="349" y="314"/>
                  </a:lnTo>
                  <a:lnTo>
                    <a:pt x="341" y="294"/>
                  </a:lnTo>
                  <a:lnTo>
                    <a:pt x="332" y="294"/>
                  </a:lnTo>
                  <a:lnTo>
                    <a:pt x="324" y="284"/>
                  </a:lnTo>
                  <a:lnTo>
                    <a:pt x="315" y="265"/>
                  </a:lnTo>
                  <a:lnTo>
                    <a:pt x="307" y="255"/>
                  </a:lnTo>
                  <a:lnTo>
                    <a:pt x="307" y="245"/>
                  </a:lnTo>
                  <a:lnTo>
                    <a:pt x="307" y="235"/>
                  </a:lnTo>
                  <a:lnTo>
                    <a:pt x="315" y="235"/>
                  </a:lnTo>
                  <a:lnTo>
                    <a:pt x="324" y="225"/>
                  </a:lnTo>
                  <a:lnTo>
                    <a:pt x="324" y="216"/>
                  </a:lnTo>
                  <a:lnTo>
                    <a:pt x="315" y="225"/>
                  </a:lnTo>
                  <a:lnTo>
                    <a:pt x="307" y="225"/>
                  </a:lnTo>
                  <a:lnTo>
                    <a:pt x="307" y="216"/>
                  </a:lnTo>
                  <a:lnTo>
                    <a:pt x="307" y="216"/>
                  </a:lnTo>
                  <a:lnTo>
                    <a:pt x="298" y="216"/>
                  </a:lnTo>
                  <a:lnTo>
                    <a:pt x="298" y="225"/>
                  </a:lnTo>
                  <a:lnTo>
                    <a:pt x="298" y="235"/>
                  </a:lnTo>
                  <a:lnTo>
                    <a:pt x="298" y="235"/>
                  </a:lnTo>
                  <a:lnTo>
                    <a:pt x="290" y="235"/>
                  </a:lnTo>
                  <a:lnTo>
                    <a:pt x="290" y="225"/>
                  </a:lnTo>
                  <a:lnTo>
                    <a:pt x="290" y="206"/>
                  </a:lnTo>
                  <a:lnTo>
                    <a:pt x="298" y="176"/>
                  </a:lnTo>
                  <a:lnTo>
                    <a:pt x="290" y="157"/>
                  </a:lnTo>
                  <a:lnTo>
                    <a:pt x="281" y="128"/>
                  </a:lnTo>
                  <a:lnTo>
                    <a:pt x="272" y="128"/>
                  </a:lnTo>
                  <a:lnTo>
                    <a:pt x="247" y="108"/>
                  </a:lnTo>
                  <a:lnTo>
                    <a:pt x="230" y="88"/>
                  </a:lnTo>
                  <a:lnTo>
                    <a:pt x="213" y="79"/>
                  </a:lnTo>
                  <a:lnTo>
                    <a:pt x="196" y="79"/>
                  </a:lnTo>
                  <a:lnTo>
                    <a:pt x="187" y="88"/>
                  </a:lnTo>
                  <a:lnTo>
                    <a:pt x="179" y="88"/>
                  </a:lnTo>
                  <a:lnTo>
                    <a:pt x="162" y="98"/>
                  </a:lnTo>
                  <a:lnTo>
                    <a:pt x="145" y="108"/>
                  </a:lnTo>
                  <a:lnTo>
                    <a:pt x="136" y="108"/>
                  </a:lnTo>
                  <a:lnTo>
                    <a:pt x="136" y="98"/>
                  </a:lnTo>
                  <a:lnTo>
                    <a:pt x="136" y="98"/>
                  </a:lnTo>
                  <a:lnTo>
                    <a:pt x="119" y="79"/>
                  </a:lnTo>
                  <a:lnTo>
                    <a:pt x="102" y="79"/>
                  </a:lnTo>
                  <a:lnTo>
                    <a:pt x="93" y="69"/>
                  </a:lnTo>
                  <a:lnTo>
                    <a:pt x="68" y="69"/>
                  </a:lnTo>
                  <a:lnTo>
                    <a:pt x="68" y="59"/>
                  </a:lnTo>
                  <a:lnTo>
                    <a:pt x="42" y="69"/>
                  </a:lnTo>
                  <a:lnTo>
                    <a:pt x="34" y="69"/>
                  </a:lnTo>
                  <a:lnTo>
                    <a:pt x="34" y="69"/>
                  </a:lnTo>
                  <a:lnTo>
                    <a:pt x="42" y="59"/>
                  </a:lnTo>
                  <a:lnTo>
                    <a:pt x="34" y="59"/>
                  </a:lnTo>
                  <a:lnTo>
                    <a:pt x="34" y="69"/>
                  </a:lnTo>
                  <a:lnTo>
                    <a:pt x="17" y="79"/>
                  </a:lnTo>
                  <a:lnTo>
                    <a:pt x="17" y="79"/>
                  </a:lnTo>
                  <a:lnTo>
                    <a:pt x="17" y="49"/>
                  </a:lnTo>
                  <a:lnTo>
                    <a:pt x="8" y="49"/>
                  </a:lnTo>
                  <a:lnTo>
                    <a:pt x="0" y="30"/>
                  </a:lnTo>
                  <a:lnTo>
                    <a:pt x="8" y="20"/>
                  </a:lnTo>
                  <a:lnTo>
                    <a:pt x="145" y="10"/>
                  </a:lnTo>
                  <a:lnTo>
                    <a:pt x="153" y="30"/>
                  </a:lnTo>
                  <a:lnTo>
                    <a:pt x="307" y="20"/>
                  </a:lnTo>
                  <a:lnTo>
                    <a:pt x="307" y="30"/>
                  </a:lnTo>
                  <a:lnTo>
                    <a:pt x="315" y="39"/>
                  </a:lnTo>
                  <a:lnTo>
                    <a:pt x="315" y="30"/>
                  </a:lnTo>
                  <a:lnTo>
                    <a:pt x="315" y="10"/>
                  </a:lnTo>
                  <a:lnTo>
                    <a:pt x="324" y="0"/>
                  </a:lnTo>
                  <a:lnTo>
                    <a:pt x="324" y="10"/>
                  </a:lnTo>
                  <a:lnTo>
                    <a:pt x="332" y="10"/>
                  </a:lnTo>
                  <a:lnTo>
                    <a:pt x="341" y="1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Freeform 93"/>
            <p:cNvSpPr/>
            <p:nvPr/>
          </p:nvSpPr>
          <p:spPr bwMode="auto">
            <a:xfrm>
              <a:off x="6578282" y="5628442"/>
              <a:ext cx="405250" cy="356320"/>
            </a:xfrm>
            <a:custGeom>
              <a:avLst/>
              <a:gdLst/>
              <a:ahLst/>
              <a:cxnLst>
                <a:cxn ang="0">
                  <a:pos x="8" y="29"/>
                </a:cxn>
                <a:cxn ang="0">
                  <a:pos x="25" y="10"/>
                </a:cxn>
                <a:cxn ang="0">
                  <a:pos x="42" y="0"/>
                </a:cxn>
                <a:cxn ang="0">
                  <a:pos x="51" y="0"/>
                </a:cxn>
                <a:cxn ang="0">
                  <a:pos x="111" y="0"/>
                </a:cxn>
                <a:cxn ang="0">
                  <a:pos x="119" y="10"/>
                </a:cxn>
                <a:cxn ang="0">
                  <a:pos x="128" y="10"/>
                </a:cxn>
                <a:cxn ang="0">
                  <a:pos x="128" y="20"/>
                </a:cxn>
                <a:cxn ang="0">
                  <a:pos x="187" y="20"/>
                </a:cxn>
                <a:cxn ang="0">
                  <a:pos x="213" y="29"/>
                </a:cxn>
                <a:cxn ang="0">
                  <a:pos x="256" y="68"/>
                </a:cxn>
                <a:cxn ang="0">
                  <a:pos x="239" y="88"/>
                </a:cxn>
                <a:cxn ang="0">
                  <a:pos x="230" y="98"/>
                </a:cxn>
                <a:cxn ang="0">
                  <a:pos x="230" y="127"/>
                </a:cxn>
                <a:cxn ang="0">
                  <a:pos x="222" y="137"/>
                </a:cxn>
                <a:cxn ang="0">
                  <a:pos x="213" y="147"/>
                </a:cxn>
                <a:cxn ang="0">
                  <a:pos x="196" y="166"/>
                </a:cxn>
                <a:cxn ang="0">
                  <a:pos x="179" y="186"/>
                </a:cxn>
                <a:cxn ang="0">
                  <a:pos x="170" y="186"/>
                </a:cxn>
                <a:cxn ang="0">
                  <a:pos x="162" y="196"/>
                </a:cxn>
                <a:cxn ang="0">
                  <a:pos x="153" y="196"/>
                </a:cxn>
                <a:cxn ang="0">
                  <a:pos x="153" y="215"/>
                </a:cxn>
                <a:cxn ang="0">
                  <a:pos x="153" y="225"/>
                </a:cxn>
                <a:cxn ang="0">
                  <a:pos x="136" y="215"/>
                </a:cxn>
                <a:cxn ang="0">
                  <a:pos x="128" y="196"/>
                </a:cxn>
                <a:cxn ang="0">
                  <a:pos x="119" y="186"/>
                </a:cxn>
                <a:cxn ang="0">
                  <a:pos x="119" y="176"/>
                </a:cxn>
                <a:cxn ang="0">
                  <a:pos x="111" y="157"/>
                </a:cxn>
                <a:cxn ang="0">
                  <a:pos x="94" y="147"/>
                </a:cxn>
                <a:cxn ang="0">
                  <a:pos x="85" y="137"/>
                </a:cxn>
                <a:cxn ang="0">
                  <a:pos x="85" y="127"/>
                </a:cxn>
                <a:cxn ang="0">
                  <a:pos x="68" y="117"/>
                </a:cxn>
                <a:cxn ang="0">
                  <a:pos x="51" y="98"/>
                </a:cxn>
                <a:cxn ang="0">
                  <a:pos x="42" y="88"/>
                </a:cxn>
                <a:cxn ang="0">
                  <a:pos x="34" y="78"/>
                </a:cxn>
                <a:cxn ang="0">
                  <a:pos x="25" y="59"/>
                </a:cxn>
                <a:cxn ang="0">
                  <a:pos x="8" y="59"/>
                </a:cxn>
                <a:cxn ang="0">
                  <a:pos x="0" y="49"/>
                </a:cxn>
                <a:cxn ang="0">
                  <a:pos x="0" y="39"/>
                </a:cxn>
                <a:cxn ang="0">
                  <a:pos x="8" y="29"/>
                </a:cxn>
              </a:cxnLst>
              <a:rect l="0" t="0" r="r" b="b"/>
              <a:pathLst>
                <a:path w="256" h="225">
                  <a:moveTo>
                    <a:pt x="8" y="29"/>
                  </a:moveTo>
                  <a:lnTo>
                    <a:pt x="25" y="10"/>
                  </a:lnTo>
                  <a:lnTo>
                    <a:pt x="42" y="0"/>
                  </a:lnTo>
                  <a:lnTo>
                    <a:pt x="51" y="0"/>
                  </a:lnTo>
                  <a:lnTo>
                    <a:pt x="111" y="0"/>
                  </a:lnTo>
                  <a:lnTo>
                    <a:pt x="119" y="10"/>
                  </a:lnTo>
                  <a:lnTo>
                    <a:pt x="128" y="10"/>
                  </a:lnTo>
                  <a:lnTo>
                    <a:pt x="128" y="20"/>
                  </a:lnTo>
                  <a:lnTo>
                    <a:pt x="187" y="20"/>
                  </a:lnTo>
                  <a:lnTo>
                    <a:pt x="213" y="29"/>
                  </a:lnTo>
                  <a:lnTo>
                    <a:pt x="256" y="68"/>
                  </a:lnTo>
                  <a:lnTo>
                    <a:pt x="239" y="88"/>
                  </a:lnTo>
                  <a:lnTo>
                    <a:pt x="230" y="98"/>
                  </a:lnTo>
                  <a:lnTo>
                    <a:pt x="230" y="127"/>
                  </a:lnTo>
                  <a:lnTo>
                    <a:pt x="222" y="137"/>
                  </a:lnTo>
                  <a:lnTo>
                    <a:pt x="213" y="147"/>
                  </a:lnTo>
                  <a:lnTo>
                    <a:pt x="196" y="166"/>
                  </a:lnTo>
                  <a:lnTo>
                    <a:pt x="179" y="186"/>
                  </a:lnTo>
                  <a:lnTo>
                    <a:pt x="170" y="186"/>
                  </a:lnTo>
                  <a:lnTo>
                    <a:pt x="162" y="196"/>
                  </a:lnTo>
                  <a:lnTo>
                    <a:pt x="153" y="196"/>
                  </a:lnTo>
                  <a:lnTo>
                    <a:pt x="153" y="215"/>
                  </a:lnTo>
                  <a:lnTo>
                    <a:pt x="153" y="225"/>
                  </a:lnTo>
                  <a:lnTo>
                    <a:pt x="136" y="215"/>
                  </a:lnTo>
                  <a:lnTo>
                    <a:pt x="128" y="196"/>
                  </a:lnTo>
                  <a:lnTo>
                    <a:pt x="119" y="186"/>
                  </a:lnTo>
                  <a:lnTo>
                    <a:pt x="119" y="176"/>
                  </a:lnTo>
                  <a:lnTo>
                    <a:pt x="111" y="157"/>
                  </a:lnTo>
                  <a:lnTo>
                    <a:pt x="94" y="147"/>
                  </a:lnTo>
                  <a:lnTo>
                    <a:pt x="85" y="137"/>
                  </a:lnTo>
                  <a:lnTo>
                    <a:pt x="85" y="127"/>
                  </a:lnTo>
                  <a:lnTo>
                    <a:pt x="68" y="117"/>
                  </a:lnTo>
                  <a:lnTo>
                    <a:pt x="51" y="98"/>
                  </a:lnTo>
                  <a:lnTo>
                    <a:pt x="42" y="88"/>
                  </a:lnTo>
                  <a:lnTo>
                    <a:pt x="34" y="78"/>
                  </a:lnTo>
                  <a:lnTo>
                    <a:pt x="25" y="59"/>
                  </a:lnTo>
                  <a:lnTo>
                    <a:pt x="8" y="59"/>
                  </a:lnTo>
                  <a:lnTo>
                    <a:pt x="0" y="49"/>
                  </a:lnTo>
                  <a:lnTo>
                    <a:pt x="0" y="39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Freeform 94"/>
            <p:cNvSpPr/>
            <p:nvPr/>
          </p:nvSpPr>
          <p:spPr bwMode="auto">
            <a:xfrm>
              <a:off x="6469344" y="5394241"/>
              <a:ext cx="716815" cy="341265"/>
            </a:xfrm>
            <a:custGeom>
              <a:avLst/>
              <a:gdLst/>
              <a:ahLst/>
              <a:cxnLst>
                <a:cxn ang="0">
                  <a:pos x="119" y="49"/>
                </a:cxn>
                <a:cxn ang="0">
                  <a:pos x="145" y="39"/>
                </a:cxn>
                <a:cxn ang="0">
                  <a:pos x="358" y="10"/>
                </a:cxn>
                <a:cxn ang="0">
                  <a:pos x="418" y="0"/>
                </a:cxn>
                <a:cxn ang="0">
                  <a:pos x="426" y="0"/>
                </a:cxn>
                <a:cxn ang="0">
                  <a:pos x="435" y="10"/>
                </a:cxn>
                <a:cxn ang="0">
                  <a:pos x="443" y="10"/>
                </a:cxn>
                <a:cxn ang="0">
                  <a:pos x="443" y="20"/>
                </a:cxn>
                <a:cxn ang="0">
                  <a:pos x="426" y="20"/>
                </a:cxn>
                <a:cxn ang="0">
                  <a:pos x="409" y="29"/>
                </a:cxn>
                <a:cxn ang="0">
                  <a:pos x="418" y="29"/>
                </a:cxn>
                <a:cxn ang="0">
                  <a:pos x="400" y="39"/>
                </a:cxn>
                <a:cxn ang="0">
                  <a:pos x="409" y="39"/>
                </a:cxn>
                <a:cxn ang="0">
                  <a:pos x="426" y="29"/>
                </a:cxn>
                <a:cxn ang="0">
                  <a:pos x="435" y="39"/>
                </a:cxn>
                <a:cxn ang="0">
                  <a:pos x="452" y="39"/>
                </a:cxn>
                <a:cxn ang="0">
                  <a:pos x="452" y="59"/>
                </a:cxn>
                <a:cxn ang="0">
                  <a:pos x="443" y="69"/>
                </a:cxn>
                <a:cxn ang="0">
                  <a:pos x="435" y="78"/>
                </a:cxn>
                <a:cxn ang="0">
                  <a:pos x="426" y="78"/>
                </a:cxn>
                <a:cxn ang="0">
                  <a:pos x="418" y="78"/>
                </a:cxn>
                <a:cxn ang="0">
                  <a:pos x="409" y="78"/>
                </a:cxn>
                <a:cxn ang="0">
                  <a:pos x="418" y="88"/>
                </a:cxn>
                <a:cxn ang="0">
                  <a:pos x="418" y="98"/>
                </a:cxn>
                <a:cxn ang="0">
                  <a:pos x="409" y="108"/>
                </a:cxn>
                <a:cxn ang="0">
                  <a:pos x="392" y="118"/>
                </a:cxn>
                <a:cxn ang="0">
                  <a:pos x="400" y="118"/>
                </a:cxn>
                <a:cxn ang="0">
                  <a:pos x="426" y="118"/>
                </a:cxn>
                <a:cxn ang="0">
                  <a:pos x="426" y="108"/>
                </a:cxn>
                <a:cxn ang="0">
                  <a:pos x="426" y="118"/>
                </a:cxn>
                <a:cxn ang="0">
                  <a:pos x="418" y="127"/>
                </a:cxn>
                <a:cxn ang="0">
                  <a:pos x="400" y="137"/>
                </a:cxn>
                <a:cxn ang="0">
                  <a:pos x="392" y="147"/>
                </a:cxn>
                <a:cxn ang="0">
                  <a:pos x="375" y="157"/>
                </a:cxn>
                <a:cxn ang="0">
                  <a:pos x="366" y="167"/>
                </a:cxn>
                <a:cxn ang="0">
                  <a:pos x="358" y="186"/>
                </a:cxn>
                <a:cxn ang="0">
                  <a:pos x="349" y="206"/>
                </a:cxn>
                <a:cxn ang="0">
                  <a:pos x="324" y="215"/>
                </a:cxn>
                <a:cxn ang="0">
                  <a:pos x="281" y="176"/>
                </a:cxn>
                <a:cxn ang="0">
                  <a:pos x="255" y="167"/>
                </a:cxn>
                <a:cxn ang="0">
                  <a:pos x="196" y="167"/>
                </a:cxn>
                <a:cxn ang="0">
                  <a:pos x="196" y="157"/>
                </a:cxn>
                <a:cxn ang="0">
                  <a:pos x="187" y="157"/>
                </a:cxn>
                <a:cxn ang="0">
                  <a:pos x="179" y="147"/>
                </a:cxn>
                <a:cxn ang="0">
                  <a:pos x="119" y="147"/>
                </a:cxn>
                <a:cxn ang="0">
                  <a:pos x="110" y="147"/>
                </a:cxn>
                <a:cxn ang="0">
                  <a:pos x="76" y="176"/>
                </a:cxn>
                <a:cxn ang="0">
                  <a:pos x="0" y="186"/>
                </a:cxn>
                <a:cxn ang="0">
                  <a:pos x="0" y="167"/>
                </a:cxn>
                <a:cxn ang="0">
                  <a:pos x="8" y="167"/>
                </a:cxn>
                <a:cxn ang="0">
                  <a:pos x="8" y="147"/>
                </a:cxn>
                <a:cxn ang="0">
                  <a:pos x="25" y="137"/>
                </a:cxn>
                <a:cxn ang="0">
                  <a:pos x="42" y="137"/>
                </a:cxn>
                <a:cxn ang="0">
                  <a:pos x="59" y="118"/>
                </a:cxn>
                <a:cxn ang="0">
                  <a:pos x="68" y="108"/>
                </a:cxn>
                <a:cxn ang="0">
                  <a:pos x="85" y="98"/>
                </a:cxn>
                <a:cxn ang="0">
                  <a:pos x="93" y="88"/>
                </a:cxn>
                <a:cxn ang="0">
                  <a:pos x="110" y="78"/>
                </a:cxn>
                <a:cxn ang="0">
                  <a:pos x="119" y="69"/>
                </a:cxn>
                <a:cxn ang="0">
                  <a:pos x="119" y="49"/>
                </a:cxn>
              </a:cxnLst>
              <a:rect l="0" t="0" r="r" b="b"/>
              <a:pathLst>
                <a:path w="452" h="215">
                  <a:moveTo>
                    <a:pt x="119" y="49"/>
                  </a:moveTo>
                  <a:lnTo>
                    <a:pt x="145" y="39"/>
                  </a:lnTo>
                  <a:lnTo>
                    <a:pt x="358" y="10"/>
                  </a:lnTo>
                  <a:lnTo>
                    <a:pt x="418" y="0"/>
                  </a:lnTo>
                  <a:lnTo>
                    <a:pt x="426" y="0"/>
                  </a:lnTo>
                  <a:lnTo>
                    <a:pt x="435" y="10"/>
                  </a:lnTo>
                  <a:lnTo>
                    <a:pt x="443" y="10"/>
                  </a:lnTo>
                  <a:lnTo>
                    <a:pt x="443" y="20"/>
                  </a:lnTo>
                  <a:lnTo>
                    <a:pt x="426" y="20"/>
                  </a:lnTo>
                  <a:lnTo>
                    <a:pt x="409" y="29"/>
                  </a:lnTo>
                  <a:lnTo>
                    <a:pt x="418" y="29"/>
                  </a:lnTo>
                  <a:lnTo>
                    <a:pt x="400" y="39"/>
                  </a:lnTo>
                  <a:lnTo>
                    <a:pt x="409" y="39"/>
                  </a:lnTo>
                  <a:lnTo>
                    <a:pt x="426" y="29"/>
                  </a:lnTo>
                  <a:lnTo>
                    <a:pt x="435" y="39"/>
                  </a:lnTo>
                  <a:lnTo>
                    <a:pt x="452" y="39"/>
                  </a:lnTo>
                  <a:lnTo>
                    <a:pt x="452" y="59"/>
                  </a:lnTo>
                  <a:lnTo>
                    <a:pt x="443" y="69"/>
                  </a:lnTo>
                  <a:lnTo>
                    <a:pt x="435" y="78"/>
                  </a:lnTo>
                  <a:lnTo>
                    <a:pt x="426" y="78"/>
                  </a:lnTo>
                  <a:lnTo>
                    <a:pt x="418" y="78"/>
                  </a:lnTo>
                  <a:lnTo>
                    <a:pt x="409" y="78"/>
                  </a:lnTo>
                  <a:lnTo>
                    <a:pt x="418" y="88"/>
                  </a:lnTo>
                  <a:lnTo>
                    <a:pt x="418" y="98"/>
                  </a:lnTo>
                  <a:lnTo>
                    <a:pt x="409" y="108"/>
                  </a:lnTo>
                  <a:lnTo>
                    <a:pt x="392" y="118"/>
                  </a:lnTo>
                  <a:lnTo>
                    <a:pt x="400" y="118"/>
                  </a:lnTo>
                  <a:lnTo>
                    <a:pt x="426" y="118"/>
                  </a:lnTo>
                  <a:lnTo>
                    <a:pt x="426" y="108"/>
                  </a:lnTo>
                  <a:lnTo>
                    <a:pt x="426" y="118"/>
                  </a:lnTo>
                  <a:lnTo>
                    <a:pt x="418" y="127"/>
                  </a:lnTo>
                  <a:lnTo>
                    <a:pt x="400" y="137"/>
                  </a:lnTo>
                  <a:lnTo>
                    <a:pt x="392" y="147"/>
                  </a:lnTo>
                  <a:lnTo>
                    <a:pt x="375" y="157"/>
                  </a:lnTo>
                  <a:lnTo>
                    <a:pt x="366" y="167"/>
                  </a:lnTo>
                  <a:lnTo>
                    <a:pt x="358" y="186"/>
                  </a:lnTo>
                  <a:lnTo>
                    <a:pt x="349" y="206"/>
                  </a:lnTo>
                  <a:lnTo>
                    <a:pt x="324" y="215"/>
                  </a:lnTo>
                  <a:lnTo>
                    <a:pt x="281" y="176"/>
                  </a:lnTo>
                  <a:lnTo>
                    <a:pt x="255" y="167"/>
                  </a:lnTo>
                  <a:lnTo>
                    <a:pt x="196" y="167"/>
                  </a:lnTo>
                  <a:lnTo>
                    <a:pt x="196" y="157"/>
                  </a:lnTo>
                  <a:lnTo>
                    <a:pt x="187" y="157"/>
                  </a:lnTo>
                  <a:lnTo>
                    <a:pt x="179" y="147"/>
                  </a:lnTo>
                  <a:lnTo>
                    <a:pt x="119" y="147"/>
                  </a:lnTo>
                  <a:lnTo>
                    <a:pt x="110" y="147"/>
                  </a:lnTo>
                  <a:lnTo>
                    <a:pt x="76" y="176"/>
                  </a:lnTo>
                  <a:lnTo>
                    <a:pt x="0" y="186"/>
                  </a:lnTo>
                  <a:lnTo>
                    <a:pt x="0" y="167"/>
                  </a:lnTo>
                  <a:lnTo>
                    <a:pt x="8" y="167"/>
                  </a:lnTo>
                  <a:lnTo>
                    <a:pt x="8" y="147"/>
                  </a:lnTo>
                  <a:lnTo>
                    <a:pt x="25" y="137"/>
                  </a:lnTo>
                  <a:lnTo>
                    <a:pt x="42" y="137"/>
                  </a:lnTo>
                  <a:lnTo>
                    <a:pt x="59" y="118"/>
                  </a:lnTo>
                  <a:lnTo>
                    <a:pt x="68" y="108"/>
                  </a:lnTo>
                  <a:lnTo>
                    <a:pt x="85" y="98"/>
                  </a:lnTo>
                  <a:lnTo>
                    <a:pt x="93" y="88"/>
                  </a:lnTo>
                  <a:lnTo>
                    <a:pt x="110" y="78"/>
                  </a:lnTo>
                  <a:lnTo>
                    <a:pt x="119" y="69"/>
                  </a:lnTo>
                  <a:lnTo>
                    <a:pt x="119" y="4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Freeform 95"/>
            <p:cNvSpPr/>
            <p:nvPr/>
          </p:nvSpPr>
          <p:spPr bwMode="auto">
            <a:xfrm>
              <a:off x="6560852" y="5098143"/>
              <a:ext cx="583909" cy="374722"/>
            </a:xfrm>
            <a:custGeom>
              <a:avLst/>
              <a:gdLst/>
              <a:ahLst/>
              <a:cxnLst>
                <a:cxn ang="0">
                  <a:pos x="60" y="166"/>
                </a:cxn>
                <a:cxn ang="0">
                  <a:pos x="68" y="186"/>
                </a:cxn>
                <a:cxn ang="0">
                  <a:pos x="86" y="176"/>
                </a:cxn>
                <a:cxn ang="0">
                  <a:pos x="111" y="176"/>
                </a:cxn>
                <a:cxn ang="0">
                  <a:pos x="137" y="157"/>
                </a:cxn>
                <a:cxn ang="0">
                  <a:pos x="145" y="127"/>
                </a:cxn>
                <a:cxn ang="0">
                  <a:pos x="154" y="98"/>
                </a:cxn>
                <a:cxn ang="0">
                  <a:pos x="162" y="69"/>
                </a:cxn>
                <a:cxn ang="0">
                  <a:pos x="171" y="78"/>
                </a:cxn>
                <a:cxn ang="0">
                  <a:pos x="188" y="59"/>
                </a:cxn>
                <a:cxn ang="0">
                  <a:pos x="196" y="39"/>
                </a:cxn>
                <a:cxn ang="0">
                  <a:pos x="214" y="20"/>
                </a:cxn>
                <a:cxn ang="0">
                  <a:pos x="222" y="0"/>
                </a:cxn>
                <a:cxn ang="0">
                  <a:pos x="239" y="10"/>
                </a:cxn>
                <a:cxn ang="0">
                  <a:pos x="248" y="0"/>
                </a:cxn>
                <a:cxn ang="0">
                  <a:pos x="265" y="10"/>
                </a:cxn>
                <a:cxn ang="0">
                  <a:pos x="282" y="29"/>
                </a:cxn>
                <a:cxn ang="0">
                  <a:pos x="290" y="39"/>
                </a:cxn>
                <a:cxn ang="0">
                  <a:pos x="282" y="59"/>
                </a:cxn>
                <a:cxn ang="0">
                  <a:pos x="316" y="78"/>
                </a:cxn>
                <a:cxn ang="0">
                  <a:pos x="341" y="88"/>
                </a:cxn>
                <a:cxn ang="0">
                  <a:pos x="333" y="108"/>
                </a:cxn>
                <a:cxn ang="0">
                  <a:pos x="341" y="127"/>
                </a:cxn>
                <a:cxn ang="0">
                  <a:pos x="341" y="137"/>
                </a:cxn>
                <a:cxn ang="0">
                  <a:pos x="341" y="157"/>
                </a:cxn>
                <a:cxn ang="0">
                  <a:pos x="359" y="157"/>
                </a:cxn>
                <a:cxn ang="0">
                  <a:pos x="367" y="166"/>
                </a:cxn>
                <a:cxn ang="0">
                  <a:pos x="359" y="186"/>
                </a:cxn>
                <a:cxn ang="0">
                  <a:pos x="86" y="225"/>
                </a:cxn>
                <a:cxn ang="0">
                  <a:pos x="0" y="235"/>
                </a:cxn>
                <a:cxn ang="0">
                  <a:pos x="26" y="196"/>
                </a:cxn>
                <a:cxn ang="0">
                  <a:pos x="51" y="176"/>
                </a:cxn>
              </a:cxnLst>
              <a:rect l="0" t="0" r="r" b="b"/>
              <a:pathLst>
                <a:path w="367" h="235">
                  <a:moveTo>
                    <a:pt x="51" y="166"/>
                  </a:moveTo>
                  <a:lnTo>
                    <a:pt x="60" y="166"/>
                  </a:lnTo>
                  <a:lnTo>
                    <a:pt x="60" y="176"/>
                  </a:lnTo>
                  <a:lnTo>
                    <a:pt x="68" y="186"/>
                  </a:lnTo>
                  <a:lnTo>
                    <a:pt x="77" y="186"/>
                  </a:lnTo>
                  <a:lnTo>
                    <a:pt x="86" y="176"/>
                  </a:lnTo>
                  <a:lnTo>
                    <a:pt x="94" y="176"/>
                  </a:lnTo>
                  <a:lnTo>
                    <a:pt x="111" y="176"/>
                  </a:lnTo>
                  <a:lnTo>
                    <a:pt x="120" y="166"/>
                  </a:lnTo>
                  <a:lnTo>
                    <a:pt x="137" y="157"/>
                  </a:lnTo>
                  <a:lnTo>
                    <a:pt x="145" y="137"/>
                  </a:lnTo>
                  <a:lnTo>
                    <a:pt x="145" y="127"/>
                  </a:lnTo>
                  <a:lnTo>
                    <a:pt x="154" y="118"/>
                  </a:lnTo>
                  <a:lnTo>
                    <a:pt x="154" y="98"/>
                  </a:lnTo>
                  <a:lnTo>
                    <a:pt x="162" y="88"/>
                  </a:lnTo>
                  <a:lnTo>
                    <a:pt x="162" y="69"/>
                  </a:lnTo>
                  <a:lnTo>
                    <a:pt x="171" y="69"/>
                  </a:lnTo>
                  <a:lnTo>
                    <a:pt x="171" y="78"/>
                  </a:lnTo>
                  <a:lnTo>
                    <a:pt x="188" y="78"/>
                  </a:lnTo>
                  <a:lnTo>
                    <a:pt x="188" y="59"/>
                  </a:lnTo>
                  <a:lnTo>
                    <a:pt x="196" y="49"/>
                  </a:lnTo>
                  <a:lnTo>
                    <a:pt x="196" y="39"/>
                  </a:lnTo>
                  <a:lnTo>
                    <a:pt x="214" y="29"/>
                  </a:lnTo>
                  <a:lnTo>
                    <a:pt x="214" y="20"/>
                  </a:lnTo>
                  <a:lnTo>
                    <a:pt x="214" y="0"/>
                  </a:lnTo>
                  <a:lnTo>
                    <a:pt x="222" y="0"/>
                  </a:lnTo>
                  <a:lnTo>
                    <a:pt x="231" y="10"/>
                  </a:lnTo>
                  <a:lnTo>
                    <a:pt x="239" y="10"/>
                  </a:lnTo>
                  <a:lnTo>
                    <a:pt x="248" y="10"/>
                  </a:lnTo>
                  <a:lnTo>
                    <a:pt x="248" y="0"/>
                  </a:lnTo>
                  <a:lnTo>
                    <a:pt x="265" y="10"/>
                  </a:lnTo>
                  <a:lnTo>
                    <a:pt x="265" y="10"/>
                  </a:lnTo>
                  <a:lnTo>
                    <a:pt x="273" y="10"/>
                  </a:lnTo>
                  <a:lnTo>
                    <a:pt x="282" y="29"/>
                  </a:lnTo>
                  <a:lnTo>
                    <a:pt x="290" y="29"/>
                  </a:lnTo>
                  <a:lnTo>
                    <a:pt x="290" y="39"/>
                  </a:lnTo>
                  <a:lnTo>
                    <a:pt x="282" y="49"/>
                  </a:lnTo>
                  <a:lnTo>
                    <a:pt x="282" y="59"/>
                  </a:lnTo>
                  <a:lnTo>
                    <a:pt x="290" y="59"/>
                  </a:lnTo>
                  <a:lnTo>
                    <a:pt x="316" y="78"/>
                  </a:lnTo>
                  <a:lnTo>
                    <a:pt x="324" y="78"/>
                  </a:lnTo>
                  <a:lnTo>
                    <a:pt x="341" y="88"/>
                  </a:lnTo>
                  <a:lnTo>
                    <a:pt x="333" y="108"/>
                  </a:lnTo>
                  <a:lnTo>
                    <a:pt x="333" y="108"/>
                  </a:lnTo>
                  <a:lnTo>
                    <a:pt x="341" y="118"/>
                  </a:lnTo>
                  <a:lnTo>
                    <a:pt x="341" y="127"/>
                  </a:lnTo>
                  <a:lnTo>
                    <a:pt x="333" y="137"/>
                  </a:lnTo>
                  <a:lnTo>
                    <a:pt x="341" y="137"/>
                  </a:lnTo>
                  <a:lnTo>
                    <a:pt x="350" y="147"/>
                  </a:lnTo>
                  <a:lnTo>
                    <a:pt x="341" y="157"/>
                  </a:lnTo>
                  <a:lnTo>
                    <a:pt x="341" y="157"/>
                  </a:lnTo>
                  <a:lnTo>
                    <a:pt x="359" y="157"/>
                  </a:lnTo>
                  <a:lnTo>
                    <a:pt x="367" y="157"/>
                  </a:lnTo>
                  <a:lnTo>
                    <a:pt x="367" y="166"/>
                  </a:lnTo>
                  <a:lnTo>
                    <a:pt x="367" y="176"/>
                  </a:lnTo>
                  <a:lnTo>
                    <a:pt x="359" y="186"/>
                  </a:lnTo>
                  <a:lnTo>
                    <a:pt x="299" y="196"/>
                  </a:lnTo>
                  <a:lnTo>
                    <a:pt x="86" y="225"/>
                  </a:lnTo>
                  <a:lnTo>
                    <a:pt x="60" y="235"/>
                  </a:lnTo>
                  <a:lnTo>
                    <a:pt x="0" y="235"/>
                  </a:lnTo>
                  <a:lnTo>
                    <a:pt x="17" y="206"/>
                  </a:lnTo>
                  <a:lnTo>
                    <a:pt x="26" y="196"/>
                  </a:lnTo>
                  <a:lnTo>
                    <a:pt x="34" y="186"/>
                  </a:lnTo>
                  <a:lnTo>
                    <a:pt x="51" y="176"/>
                  </a:lnTo>
                  <a:lnTo>
                    <a:pt x="51" y="166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Freeform 96"/>
            <p:cNvSpPr/>
            <p:nvPr/>
          </p:nvSpPr>
          <p:spPr bwMode="auto">
            <a:xfrm>
              <a:off x="6589177" y="4976024"/>
              <a:ext cx="368211" cy="418217"/>
            </a:xfrm>
            <a:custGeom>
              <a:avLst/>
              <a:gdLst/>
              <a:ahLst/>
              <a:cxnLst>
                <a:cxn ang="0">
                  <a:pos x="77" y="19"/>
                </a:cxn>
                <a:cxn ang="0">
                  <a:pos x="77" y="0"/>
                </a:cxn>
                <a:cxn ang="0">
                  <a:pos x="86" y="68"/>
                </a:cxn>
                <a:cxn ang="0">
                  <a:pos x="145" y="58"/>
                </a:cxn>
                <a:cxn ang="0">
                  <a:pos x="145" y="98"/>
                </a:cxn>
                <a:cxn ang="0">
                  <a:pos x="154" y="88"/>
                </a:cxn>
                <a:cxn ang="0">
                  <a:pos x="179" y="68"/>
                </a:cxn>
                <a:cxn ang="0">
                  <a:pos x="179" y="58"/>
                </a:cxn>
                <a:cxn ang="0">
                  <a:pos x="188" y="68"/>
                </a:cxn>
                <a:cxn ang="0">
                  <a:pos x="197" y="68"/>
                </a:cxn>
                <a:cxn ang="0">
                  <a:pos x="197" y="58"/>
                </a:cxn>
                <a:cxn ang="0">
                  <a:pos x="222" y="58"/>
                </a:cxn>
                <a:cxn ang="0">
                  <a:pos x="231" y="68"/>
                </a:cxn>
                <a:cxn ang="0">
                  <a:pos x="231" y="78"/>
                </a:cxn>
                <a:cxn ang="0">
                  <a:pos x="231" y="88"/>
                </a:cxn>
                <a:cxn ang="0">
                  <a:pos x="222" y="88"/>
                </a:cxn>
                <a:cxn ang="0">
                  <a:pos x="205" y="78"/>
                </a:cxn>
                <a:cxn ang="0">
                  <a:pos x="197" y="78"/>
                </a:cxn>
                <a:cxn ang="0">
                  <a:pos x="197" y="98"/>
                </a:cxn>
                <a:cxn ang="0">
                  <a:pos x="197" y="107"/>
                </a:cxn>
                <a:cxn ang="0">
                  <a:pos x="179" y="117"/>
                </a:cxn>
                <a:cxn ang="0">
                  <a:pos x="179" y="127"/>
                </a:cxn>
                <a:cxn ang="0">
                  <a:pos x="171" y="137"/>
                </a:cxn>
                <a:cxn ang="0">
                  <a:pos x="171" y="156"/>
                </a:cxn>
                <a:cxn ang="0">
                  <a:pos x="154" y="156"/>
                </a:cxn>
                <a:cxn ang="0">
                  <a:pos x="154" y="147"/>
                </a:cxn>
                <a:cxn ang="0">
                  <a:pos x="145" y="147"/>
                </a:cxn>
                <a:cxn ang="0">
                  <a:pos x="145" y="166"/>
                </a:cxn>
                <a:cxn ang="0">
                  <a:pos x="137" y="176"/>
                </a:cxn>
                <a:cxn ang="0">
                  <a:pos x="137" y="196"/>
                </a:cxn>
                <a:cxn ang="0">
                  <a:pos x="128" y="205"/>
                </a:cxn>
                <a:cxn ang="0">
                  <a:pos x="128" y="215"/>
                </a:cxn>
                <a:cxn ang="0">
                  <a:pos x="120" y="235"/>
                </a:cxn>
                <a:cxn ang="0">
                  <a:pos x="103" y="244"/>
                </a:cxn>
                <a:cxn ang="0">
                  <a:pos x="94" y="254"/>
                </a:cxn>
                <a:cxn ang="0">
                  <a:pos x="77" y="254"/>
                </a:cxn>
                <a:cxn ang="0">
                  <a:pos x="69" y="254"/>
                </a:cxn>
                <a:cxn ang="0">
                  <a:pos x="60" y="264"/>
                </a:cxn>
                <a:cxn ang="0">
                  <a:pos x="51" y="264"/>
                </a:cxn>
                <a:cxn ang="0">
                  <a:pos x="43" y="254"/>
                </a:cxn>
                <a:cxn ang="0">
                  <a:pos x="43" y="244"/>
                </a:cxn>
                <a:cxn ang="0">
                  <a:pos x="34" y="244"/>
                </a:cxn>
                <a:cxn ang="0">
                  <a:pos x="26" y="235"/>
                </a:cxn>
                <a:cxn ang="0">
                  <a:pos x="9" y="225"/>
                </a:cxn>
                <a:cxn ang="0">
                  <a:pos x="0" y="205"/>
                </a:cxn>
                <a:cxn ang="0">
                  <a:pos x="0" y="176"/>
                </a:cxn>
                <a:cxn ang="0">
                  <a:pos x="9" y="176"/>
                </a:cxn>
                <a:cxn ang="0">
                  <a:pos x="17" y="166"/>
                </a:cxn>
                <a:cxn ang="0">
                  <a:pos x="17" y="137"/>
                </a:cxn>
                <a:cxn ang="0">
                  <a:pos x="26" y="147"/>
                </a:cxn>
                <a:cxn ang="0">
                  <a:pos x="34" y="137"/>
                </a:cxn>
                <a:cxn ang="0">
                  <a:pos x="34" y="117"/>
                </a:cxn>
                <a:cxn ang="0">
                  <a:pos x="43" y="107"/>
                </a:cxn>
                <a:cxn ang="0">
                  <a:pos x="51" y="107"/>
                </a:cxn>
                <a:cxn ang="0">
                  <a:pos x="69" y="88"/>
                </a:cxn>
                <a:cxn ang="0">
                  <a:pos x="77" y="78"/>
                </a:cxn>
                <a:cxn ang="0">
                  <a:pos x="77" y="68"/>
                </a:cxn>
                <a:cxn ang="0">
                  <a:pos x="77" y="58"/>
                </a:cxn>
                <a:cxn ang="0">
                  <a:pos x="77" y="39"/>
                </a:cxn>
                <a:cxn ang="0">
                  <a:pos x="69" y="29"/>
                </a:cxn>
                <a:cxn ang="0">
                  <a:pos x="77" y="19"/>
                </a:cxn>
              </a:cxnLst>
              <a:rect l="0" t="0" r="r" b="b"/>
              <a:pathLst>
                <a:path w="231" h="264">
                  <a:moveTo>
                    <a:pt x="77" y="19"/>
                  </a:moveTo>
                  <a:lnTo>
                    <a:pt x="77" y="0"/>
                  </a:lnTo>
                  <a:lnTo>
                    <a:pt x="86" y="68"/>
                  </a:lnTo>
                  <a:lnTo>
                    <a:pt x="145" y="58"/>
                  </a:lnTo>
                  <a:lnTo>
                    <a:pt x="145" y="98"/>
                  </a:lnTo>
                  <a:lnTo>
                    <a:pt x="154" y="88"/>
                  </a:lnTo>
                  <a:lnTo>
                    <a:pt x="179" y="68"/>
                  </a:lnTo>
                  <a:lnTo>
                    <a:pt x="179" y="58"/>
                  </a:lnTo>
                  <a:lnTo>
                    <a:pt x="188" y="68"/>
                  </a:lnTo>
                  <a:lnTo>
                    <a:pt x="197" y="68"/>
                  </a:lnTo>
                  <a:lnTo>
                    <a:pt x="197" y="58"/>
                  </a:lnTo>
                  <a:lnTo>
                    <a:pt x="222" y="58"/>
                  </a:lnTo>
                  <a:lnTo>
                    <a:pt x="231" y="68"/>
                  </a:lnTo>
                  <a:lnTo>
                    <a:pt x="231" y="78"/>
                  </a:lnTo>
                  <a:lnTo>
                    <a:pt x="231" y="88"/>
                  </a:lnTo>
                  <a:lnTo>
                    <a:pt x="222" y="88"/>
                  </a:lnTo>
                  <a:lnTo>
                    <a:pt x="205" y="78"/>
                  </a:lnTo>
                  <a:lnTo>
                    <a:pt x="197" y="78"/>
                  </a:lnTo>
                  <a:lnTo>
                    <a:pt x="197" y="98"/>
                  </a:lnTo>
                  <a:lnTo>
                    <a:pt x="197" y="107"/>
                  </a:lnTo>
                  <a:lnTo>
                    <a:pt x="179" y="117"/>
                  </a:lnTo>
                  <a:lnTo>
                    <a:pt x="179" y="127"/>
                  </a:lnTo>
                  <a:lnTo>
                    <a:pt x="171" y="137"/>
                  </a:lnTo>
                  <a:lnTo>
                    <a:pt x="171" y="156"/>
                  </a:lnTo>
                  <a:lnTo>
                    <a:pt x="154" y="156"/>
                  </a:lnTo>
                  <a:lnTo>
                    <a:pt x="154" y="147"/>
                  </a:lnTo>
                  <a:lnTo>
                    <a:pt x="145" y="147"/>
                  </a:lnTo>
                  <a:lnTo>
                    <a:pt x="145" y="166"/>
                  </a:lnTo>
                  <a:lnTo>
                    <a:pt x="137" y="176"/>
                  </a:lnTo>
                  <a:lnTo>
                    <a:pt x="137" y="196"/>
                  </a:lnTo>
                  <a:lnTo>
                    <a:pt x="128" y="205"/>
                  </a:lnTo>
                  <a:lnTo>
                    <a:pt x="128" y="215"/>
                  </a:lnTo>
                  <a:lnTo>
                    <a:pt x="120" y="235"/>
                  </a:lnTo>
                  <a:lnTo>
                    <a:pt x="103" y="244"/>
                  </a:lnTo>
                  <a:lnTo>
                    <a:pt x="94" y="254"/>
                  </a:lnTo>
                  <a:lnTo>
                    <a:pt x="77" y="254"/>
                  </a:lnTo>
                  <a:lnTo>
                    <a:pt x="69" y="254"/>
                  </a:lnTo>
                  <a:lnTo>
                    <a:pt x="60" y="264"/>
                  </a:lnTo>
                  <a:lnTo>
                    <a:pt x="51" y="264"/>
                  </a:lnTo>
                  <a:lnTo>
                    <a:pt x="43" y="254"/>
                  </a:lnTo>
                  <a:lnTo>
                    <a:pt x="43" y="244"/>
                  </a:lnTo>
                  <a:lnTo>
                    <a:pt x="34" y="244"/>
                  </a:lnTo>
                  <a:lnTo>
                    <a:pt x="26" y="235"/>
                  </a:lnTo>
                  <a:lnTo>
                    <a:pt x="9" y="225"/>
                  </a:lnTo>
                  <a:lnTo>
                    <a:pt x="0" y="205"/>
                  </a:lnTo>
                  <a:lnTo>
                    <a:pt x="0" y="176"/>
                  </a:lnTo>
                  <a:lnTo>
                    <a:pt x="9" y="176"/>
                  </a:lnTo>
                  <a:lnTo>
                    <a:pt x="17" y="166"/>
                  </a:lnTo>
                  <a:lnTo>
                    <a:pt x="17" y="137"/>
                  </a:lnTo>
                  <a:lnTo>
                    <a:pt x="26" y="147"/>
                  </a:lnTo>
                  <a:lnTo>
                    <a:pt x="34" y="137"/>
                  </a:lnTo>
                  <a:lnTo>
                    <a:pt x="34" y="117"/>
                  </a:lnTo>
                  <a:lnTo>
                    <a:pt x="43" y="107"/>
                  </a:lnTo>
                  <a:lnTo>
                    <a:pt x="51" y="107"/>
                  </a:lnTo>
                  <a:lnTo>
                    <a:pt x="69" y="88"/>
                  </a:lnTo>
                  <a:lnTo>
                    <a:pt x="77" y="78"/>
                  </a:lnTo>
                  <a:lnTo>
                    <a:pt x="77" y="68"/>
                  </a:lnTo>
                  <a:lnTo>
                    <a:pt x="77" y="58"/>
                  </a:lnTo>
                  <a:lnTo>
                    <a:pt x="77" y="39"/>
                  </a:lnTo>
                  <a:lnTo>
                    <a:pt x="69" y="29"/>
                  </a:lnTo>
                  <a:lnTo>
                    <a:pt x="77" y="1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Freeform 97"/>
            <p:cNvSpPr/>
            <p:nvPr/>
          </p:nvSpPr>
          <p:spPr bwMode="auto">
            <a:xfrm>
              <a:off x="6700293" y="4758551"/>
              <a:ext cx="472793" cy="324536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8" y="39"/>
                </a:cxn>
                <a:cxn ang="0">
                  <a:pos x="34" y="19"/>
                </a:cxn>
                <a:cxn ang="0">
                  <a:pos x="34" y="39"/>
                </a:cxn>
                <a:cxn ang="0">
                  <a:pos x="34" y="39"/>
                </a:cxn>
                <a:cxn ang="0">
                  <a:pos x="238" y="0"/>
                </a:cxn>
                <a:cxn ang="0">
                  <a:pos x="247" y="0"/>
                </a:cxn>
                <a:cxn ang="0">
                  <a:pos x="255" y="9"/>
                </a:cxn>
                <a:cxn ang="0">
                  <a:pos x="264" y="29"/>
                </a:cxn>
                <a:cxn ang="0">
                  <a:pos x="281" y="39"/>
                </a:cxn>
                <a:cxn ang="0">
                  <a:pos x="273" y="49"/>
                </a:cxn>
                <a:cxn ang="0">
                  <a:pos x="273" y="58"/>
                </a:cxn>
                <a:cxn ang="0">
                  <a:pos x="264" y="68"/>
                </a:cxn>
                <a:cxn ang="0">
                  <a:pos x="273" y="78"/>
                </a:cxn>
                <a:cxn ang="0">
                  <a:pos x="273" y="78"/>
                </a:cxn>
                <a:cxn ang="0">
                  <a:pos x="264" y="88"/>
                </a:cxn>
                <a:cxn ang="0">
                  <a:pos x="273" y="98"/>
                </a:cxn>
                <a:cxn ang="0">
                  <a:pos x="281" y="98"/>
                </a:cxn>
                <a:cxn ang="0">
                  <a:pos x="281" y="107"/>
                </a:cxn>
                <a:cxn ang="0">
                  <a:pos x="298" y="117"/>
                </a:cxn>
                <a:cxn ang="0">
                  <a:pos x="298" y="127"/>
                </a:cxn>
                <a:cxn ang="0">
                  <a:pos x="281" y="137"/>
                </a:cxn>
                <a:cxn ang="0">
                  <a:pos x="281" y="146"/>
                </a:cxn>
                <a:cxn ang="0">
                  <a:pos x="273" y="156"/>
                </a:cxn>
                <a:cxn ang="0">
                  <a:pos x="255" y="156"/>
                </a:cxn>
                <a:cxn ang="0">
                  <a:pos x="247" y="166"/>
                </a:cxn>
                <a:cxn ang="0">
                  <a:pos x="76" y="195"/>
                </a:cxn>
                <a:cxn ang="0">
                  <a:pos x="17" y="205"/>
                </a:cxn>
                <a:cxn ang="0">
                  <a:pos x="8" y="137"/>
                </a:cxn>
                <a:cxn ang="0">
                  <a:pos x="0" y="49"/>
                </a:cxn>
              </a:cxnLst>
              <a:rect l="0" t="0" r="r" b="b"/>
              <a:pathLst>
                <a:path w="298" h="205">
                  <a:moveTo>
                    <a:pt x="0" y="49"/>
                  </a:moveTo>
                  <a:lnTo>
                    <a:pt x="8" y="39"/>
                  </a:lnTo>
                  <a:lnTo>
                    <a:pt x="34" y="19"/>
                  </a:lnTo>
                  <a:lnTo>
                    <a:pt x="34" y="39"/>
                  </a:lnTo>
                  <a:lnTo>
                    <a:pt x="34" y="39"/>
                  </a:lnTo>
                  <a:lnTo>
                    <a:pt x="238" y="0"/>
                  </a:lnTo>
                  <a:lnTo>
                    <a:pt x="247" y="0"/>
                  </a:lnTo>
                  <a:lnTo>
                    <a:pt x="255" y="9"/>
                  </a:lnTo>
                  <a:lnTo>
                    <a:pt x="264" y="29"/>
                  </a:lnTo>
                  <a:lnTo>
                    <a:pt x="281" y="39"/>
                  </a:lnTo>
                  <a:lnTo>
                    <a:pt x="273" y="49"/>
                  </a:lnTo>
                  <a:lnTo>
                    <a:pt x="273" y="58"/>
                  </a:lnTo>
                  <a:lnTo>
                    <a:pt x="264" y="68"/>
                  </a:lnTo>
                  <a:lnTo>
                    <a:pt x="273" y="78"/>
                  </a:lnTo>
                  <a:lnTo>
                    <a:pt x="273" y="78"/>
                  </a:lnTo>
                  <a:lnTo>
                    <a:pt x="264" y="88"/>
                  </a:lnTo>
                  <a:lnTo>
                    <a:pt x="273" y="98"/>
                  </a:lnTo>
                  <a:lnTo>
                    <a:pt x="281" y="98"/>
                  </a:lnTo>
                  <a:lnTo>
                    <a:pt x="281" y="107"/>
                  </a:lnTo>
                  <a:lnTo>
                    <a:pt x="298" y="117"/>
                  </a:lnTo>
                  <a:lnTo>
                    <a:pt x="298" y="127"/>
                  </a:lnTo>
                  <a:lnTo>
                    <a:pt x="281" y="137"/>
                  </a:lnTo>
                  <a:lnTo>
                    <a:pt x="281" y="146"/>
                  </a:lnTo>
                  <a:lnTo>
                    <a:pt x="273" y="156"/>
                  </a:lnTo>
                  <a:lnTo>
                    <a:pt x="255" y="156"/>
                  </a:lnTo>
                  <a:lnTo>
                    <a:pt x="247" y="166"/>
                  </a:lnTo>
                  <a:lnTo>
                    <a:pt x="76" y="195"/>
                  </a:lnTo>
                  <a:lnTo>
                    <a:pt x="17" y="205"/>
                  </a:lnTo>
                  <a:lnTo>
                    <a:pt x="8" y="137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Freeform 98"/>
            <p:cNvSpPr/>
            <p:nvPr/>
          </p:nvSpPr>
          <p:spPr bwMode="auto">
            <a:xfrm>
              <a:off x="6820126" y="5021191"/>
              <a:ext cx="283240" cy="187361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71" y="0"/>
                </a:cxn>
                <a:cxn ang="0">
                  <a:pos x="179" y="20"/>
                </a:cxn>
                <a:cxn ang="0">
                  <a:pos x="171" y="20"/>
                </a:cxn>
                <a:cxn ang="0">
                  <a:pos x="171" y="10"/>
                </a:cxn>
                <a:cxn ang="0">
                  <a:pos x="162" y="20"/>
                </a:cxn>
                <a:cxn ang="0">
                  <a:pos x="162" y="20"/>
                </a:cxn>
                <a:cxn ang="0">
                  <a:pos x="154" y="29"/>
                </a:cxn>
                <a:cxn ang="0">
                  <a:pos x="154" y="39"/>
                </a:cxn>
                <a:cxn ang="0">
                  <a:pos x="145" y="39"/>
                </a:cxn>
                <a:cxn ang="0">
                  <a:pos x="154" y="59"/>
                </a:cxn>
                <a:cxn ang="0">
                  <a:pos x="145" y="78"/>
                </a:cxn>
                <a:cxn ang="0">
                  <a:pos x="154" y="88"/>
                </a:cxn>
                <a:cxn ang="0">
                  <a:pos x="162" y="108"/>
                </a:cxn>
                <a:cxn ang="0">
                  <a:pos x="162" y="118"/>
                </a:cxn>
                <a:cxn ang="0">
                  <a:pos x="154" y="118"/>
                </a:cxn>
                <a:cxn ang="0">
                  <a:pos x="137" y="118"/>
                </a:cxn>
                <a:cxn ang="0">
                  <a:pos x="128" y="108"/>
                </a:cxn>
                <a:cxn ang="0">
                  <a:pos x="120" y="108"/>
                </a:cxn>
                <a:cxn ang="0">
                  <a:pos x="120" y="98"/>
                </a:cxn>
                <a:cxn ang="0">
                  <a:pos x="128" y="88"/>
                </a:cxn>
                <a:cxn ang="0">
                  <a:pos x="128" y="78"/>
                </a:cxn>
                <a:cxn ang="0">
                  <a:pos x="120" y="78"/>
                </a:cxn>
                <a:cxn ang="0">
                  <a:pos x="111" y="59"/>
                </a:cxn>
                <a:cxn ang="0">
                  <a:pos x="103" y="59"/>
                </a:cxn>
                <a:cxn ang="0">
                  <a:pos x="103" y="59"/>
                </a:cxn>
                <a:cxn ang="0">
                  <a:pos x="86" y="49"/>
                </a:cxn>
                <a:cxn ang="0">
                  <a:pos x="77" y="29"/>
                </a:cxn>
                <a:cxn ang="0">
                  <a:pos x="52" y="29"/>
                </a:cxn>
                <a:cxn ang="0">
                  <a:pos x="52" y="39"/>
                </a:cxn>
                <a:cxn ang="0">
                  <a:pos x="43" y="39"/>
                </a:cxn>
                <a:cxn ang="0">
                  <a:pos x="34" y="29"/>
                </a:cxn>
                <a:cxn ang="0">
                  <a:pos x="34" y="39"/>
                </a:cxn>
                <a:cxn ang="0">
                  <a:pos x="9" y="59"/>
                </a:cxn>
                <a:cxn ang="0">
                  <a:pos x="0" y="69"/>
                </a:cxn>
                <a:cxn ang="0">
                  <a:pos x="0" y="29"/>
                </a:cxn>
              </a:cxnLst>
              <a:rect l="0" t="0" r="r" b="b"/>
              <a:pathLst>
                <a:path w="179" h="118">
                  <a:moveTo>
                    <a:pt x="0" y="29"/>
                  </a:moveTo>
                  <a:lnTo>
                    <a:pt x="171" y="0"/>
                  </a:lnTo>
                  <a:lnTo>
                    <a:pt x="179" y="20"/>
                  </a:lnTo>
                  <a:lnTo>
                    <a:pt x="171" y="20"/>
                  </a:lnTo>
                  <a:lnTo>
                    <a:pt x="171" y="10"/>
                  </a:lnTo>
                  <a:lnTo>
                    <a:pt x="162" y="20"/>
                  </a:lnTo>
                  <a:lnTo>
                    <a:pt x="162" y="20"/>
                  </a:lnTo>
                  <a:lnTo>
                    <a:pt x="154" y="29"/>
                  </a:lnTo>
                  <a:lnTo>
                    <a:pt x="154" y="39"/>
                  </a:lnTo>
                  <a:lnTo>
                    <a:pt x="145" y="39"/>
                  </a:lnTo>
                  <a:lnTo>
                    <a:pt x="154" y="59"/>
                  </a:lnTo>
                  <a:lnTo>
                    <a:pt x="145" y="78"/>
                  </a:lnTo>
                  <a:lnTo>
                    <a:pt x="154" y="88"/>
                  </a:lnTo>
                  <a:lnTo>
                    <a:pt x="162" y="108"/>
                  </a:lnTo>
                  <a:lnTo>
                    <a:pt x="162" y="118"/>
                  </a:lnTo>
                  <a:lnTo>
                    <a:pt x="154" y="118"/>
                  </a:lnTo>
                  <a:lnTo>
                    <a:pt x="137" y="118"/>
                  </a:lnTo>
                  <a:lnTo>
                    <a:pt x="128" y="108"/>
                  </a:lnTo>
                  <a:lnTo>
                    <a:pt x="120" y="108"/>
                  </a:lnTo>
                  <a:lnTo>
                    <a:pt x="120" y="98"/>
                  </a:lnTo>
                  <a:lnTo>
                    <a:pt x="128" y="88"/>
                  </a:lnTo>
                  <a:lnTo>
                    <a:pt x="128" y="78"/>
                  </a:lnTo>
                  <a:lnTo>
                    <a:pt x="120" y="78"/>
                  </a:lnTo>
                  <a:lnTo>
                    <a:pt x="111" y="59"/>
                  </a:lnTo>
                  <a:lnTo>
                    <a:pt x="103" y="59"/>
                  </a:lnTo>
                  <a:lnTo>
                    <a:pt x="103" y="59"/>
                  </a:lnTo>
                  <a:lnTo>
                    <a:pt x="86" y="49"/>
                  </a:lnTo>
                  <a:lnTo>
                    <a:pt x="77" y="29"/>
                  </a:lnTo>
                  <a:lnTo>
                    <a:pt x="52" y="29"/>
                  </a:lnTo>
                  <a:lnTo>
                    <a:pt x="52" y="39"/>
                  </a:lnTo>
                  <a:lnTo>
                    <a:pt x="43" y="39"/>
                  </a:lnTo>
                  <a:lnTo>
                    <a:pt x="34" y="29"/>
                  </a:lnTo>
                  <a:lnTo>
                    <a:pt x="34" y="39"/>
                  </a:lnTo>
                  <a:lnTo>
                    <a:pt x="9" y="59"/>
                  </a:lnTo>
                  <a:lnTo>
                    <a:pt x="0" y="6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Freeform 99"/>
            <p:cNvSpPr/>
            <p:nvPr/>
          </p:nvSpPr>
          <p:spPr bwMode="auto">
            <a:xfrm>
              <a:off x="7077220" y="5052976"/>
              <a:ext cx="108938" cy="170633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9" y="9"/>
                </a:cxn>
                <a:cxn ang="0">
                  <a:pos x="0" y="19"/>
                </a:cxn>
                <a:cxn ang="0">
                  <a:pos x="0" y="29"/>
                </a:cxn>
                <a:cxn ang="0">
                  <a:pos x="9" y="39"/>
                </a:cxn>
                <a:cxn ang="0">
                  <a:pos x="9" y="49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9" y="58"/>
                </a:cxn>
                <a:cxn ang="0">
                  <a:pos x="9" y="78"/>
                </a:cxn>
                <a:cxn ang="0">
                  <a:pos x="9" y="88"/>
                </a:cxn>
                <a:cxn ang="0">
                  <a:pos x="26" y="88"/>
                </a:cxn>
                <a:cxn ang="0">
                  <a:pos x="26" y="98"/>
                </a:cxn>
                <a:cxn ang="0">
                  <a:pos x="35" y="107"/>
                </a:cxn>
                <a:cxn ang="0">
                  <a:pos x="43" y="107"/>
                </a:cxn>
                <a:cxn ang="0">
                  <a:pos x="60" y="98"/>
                </a:cxn>
                <a:cxn ang="0">
                  <a:pos x="69" y="78"/>
                </a:cxn>
                <a:cxn ang="0">
                  <a:pos x="69" y="68"/>
                </a:cxn>
                <a:cxn ang="0">
                  <a:pos x="35" y="68"/>
                </a:cxn>
                <a:cxn ang="0">
                  <a:pos x="17" y="0"/>
                </a:cxn>
              </a:cxnLst>
              <a:rect l="0" t="0" r="r" b="b"/>
              <a:pathLst>
                <a:path w="69" h="107">
                  <a:moveTo>
                    <a:pt x="17" y="0"/>
                  </a:moveTo>
                  <a:lnTo>
                    <a:pt x="9" y="9"/>
                  </a:lnTo>
                  <a:lnTo>
                    <a:pt x="0" y="19"/>
                  </a:lnTo>
                  <a:lnTo>
                    <a:pt x="0" y="29"/>
                  </a:lnTo>
                  <a:lnTo>
                    <a:pt x="9" y="39"/>
                  </a:lnTo>
                  <a:lnTo>
                    <a:pt x="9" y="49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58"/>
                  </a:lnTo>
                  <a:lnTo>
                    <a:pt x="9" y="78"/>
                  </a:lnTo>
                  <a:lnTo>
                    <a:pt x="9" y="88"/>
                  </a:lnTo>
                  <a:lnTo>
                    <a:pt x="26" y="88"/>
                  </a:lnTo>
                  <a:lnTo>
                    <a:pt x="26" y="98"/>
                  </a:lnTo>
                  <a:lnTo>
                    <a:pt x="35" y="107"/>
                  </a:lnTo>
                  <a:lnTo>
                    <a:pt x="43" y="107"/>
                  </a:lnTo>
                  <a:lnTo>
                    <a:pt x="60" y="98"/>
                  </a:lnTo>
                  <a:lnTo>
                    <a:pt x="69" y="78"/>
                  </a:lnTo>
                  <a:lnTo>
                    <a:pt x="69" y="68"/>
                  </a:lnTo>
                  <a:lnTo>
                    <a:pt x="35" y="6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Freeform 100"/>
            <p:cNvSpPr/>
            <p:nvPr/>
          </p:nvSpPr>
          <p:spPr bwMode="auto">
            <a:xfrm>
              <a:off x="7090293" y="5006135"/>
              <a:ext cx="95866" cy="155576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17" y="20"/>
                </a:cxn>
                <a:cxn ang="0">
                  <a:pos x="26" y="30"/>
                </a:cxn>
                <a:cxn ang="0">
                  <a:pos x="34" y="49"/>
                </a:cxn>
                <a:cxn ang="0">
                  <a:pos x="34" y="59"/>
                </a:cxn>
                <a:cxn ang="0">
                  <a:pos x="51" y="69"/>
                </a:cxn>
                <a:cxn ang="0">
                  <a:pos x="60" y="79"/>
                </a:cxn>
                <a:cxn ang="0">
                  <a:pos x="60" y="98"/>
                </a:cxn>
                <a:cxn ang="0">
                  <a:pos x="26" y="98"/>
                </a:cxn>
                <a:cxn ang="0">
                  <a:pos x="8" y="30"/>
                </a:cxn>
                <a:cxn ang="0">
                  <a:pos x="0" y="10"/>
                </a:cxn>
                <a:cxn ang="0">
                  <a:pos x="8" y="0"/>
                </a:cxn>
                <a:cxn ang="0">
                  <a:pos x="17" y="0"/>
                </a:cxn>
              </a:cxnLst>
              <a:rect l="0" t="0" r="r" b="b"/>
              <a:pathLst>
                <a:path w="60" h="98">
                  <a:moveTo>
                    <a:pt x="17" y="0"/>
                  </a:moveTo>
                  <a:lnTo>
                    <a:pt x="17" y="20"/>
                  </a:lnTo>
                  <a:lnTo>
                    <a:pt x="26" y="30"/>
                  </a:lnTo>
                  <a:lnTo>
                    <a:pt x="34" y="49"/>
                  </a:lnTo>
                  <a:lnTo>
                    <a:pt x="34" y="59"/>
                  </a:lnTo>
                  <a:lnTo>
                    <a:pt x="51" y="69"/>
                  </a:lnTo>
                  <a:lnTo>
                    <a:pt x="60" y="79"/>
                  </a:lnTo>
                  <a:lnTo>
                    <a:pt x="60" y="98"/>
                  </a:lnTo>
                  <a:lnTo>
                    <a:pt x="26" y="98"/>
                  </a:lnTo>
                  <a:lnTo>
                    <a:pt x="8" y="30"/>
                  </a:lnTo>
                  <a:lnTo>
                    <a:pt x="0" y="10"/>
                  </a:lnTo>
                  <a:lnTo>
                    <a:pt x="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Freeform 101"/>
            <p:cNvSpPr/>
            <p:nvPr/>
          </p:nvSpPr>
          <p:spPr bwMode="auto">
            <a:xfrm>
              <a:off x="7133868" y="5223608"/>
              <a:ext cx="26145" cy="9368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10"/>
                </a:cxn>
                <a:cxn ang="0">
                  <a:pos x="0" y="20"/>
                </a:cxn>
                <a:cxn ang="0">
                  <a:pos x="0" y="40"/>
                </a:cxn>
                <a:cxn ang="0">
                  <a:pos x="0" y="59"/>
                </a:cxn>
                <a:cxn ang="0">
                  <a:pos x="8" y="40"/>
                </a:cxn>
                <a:cxn ang="0">
                  <a:pos x="8" y="30"/>
                </a:cxn>
                <a:cxn ang="0">
                  <a:pos x="17" y="20"/>
                </a:cxn>
                <a:cxn ang="0">
                  <a:pos x="8" y="0"/>
                </a:cxn>
                <a:cxn ang="0">
                  <a:pos x="0" y="0"/>
                </a:cxn>
              </a:cxnLst>
              <a:rect l="0" t="0" r="r" b="b"/>
              <a:pathLst>
                <a:path w="17" h="59">
                  <a:moveTo>
                    <a:pt x="0" y="0"/>
                  </a:moveTo>
                  <a:lnTo>
                    <a:pt x="8" y="10"/>
                  </a:lnTo>
                  <a:lnTo>
                    <a:pt x="0" y="20"/>
                  </a:lnTo>
                  <a:lnTo>
                    <a:pt x="0" y="40"/>
                  </a:lnTo>
                  <a:lnTo>
                    <a:pt x="0" y="59"/>
                  </a:lnTo>
                  <a:lnTo>
                    <a:pt x="8" y="40"/>
                  </a:lnTo>
                  <a:lnTo>
                    <a:pt x="8" y="30"/>
                  </a:lnTo>
                  <a:lnTo>
                    <a:pt x="17" y="20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Freeform 102"/>
            <p:cNvSpPr/>
            <p:nvPr/>
          </p:nvSpPr>
          <p:spPr bwMode="auto">
            <a:xfrm>
              <a:off x="7118616" y="4820446"/>
              <a:ext cx="108938" cy="262641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7" y="0"/>
                </a:cxn>
                <a:cxn ang="0">
                  <a:pos x="60" y="19"/>
                </a:cxn>
                <a:cxn ang="0">
                  <a:pos x="60" y="19"/>
                </a:cxn>
                <a:cxn ang="0">
                  <a:pos x="51" y="49"/>
                </a:cxn>
                <a:cxn ang="0">
                  <a:pos x="51" y="59"/>
                </a:cxn>
                <a:cxn ang="0">
                  <a:pos x="68" y="59"/>
                </a:cxn>
                <a:cxn ang="0">
                  <a:pos x="68" y="117"/>
                </a:cxn>
                <a:cxn ang="0">
                  <a:pos x="51" y="156"/>
                </a:cxn>
                <a:cxn ang="0">
                  <a:pos x="43" y="166"/>
                </a:cxn>
                <a:cxn ang="0">
                  <a:pos x="43" y="166"/>
                </a:cxn>
                <a:cxn ang="0">
                  <a:pos x="34" y="156"/>
                </a:cxn>
                <a:cxn ang="0">
                  <a:pos x="17" y="156"/>
                </a:cxn>
                <a:cxn ang="0">
                  <a:pos x="0" y="137"/>
                </a:cxn>
                <a:cxn ang="0">
                  <a:pos x="0" y="117"/>
                </a:cxn>
                <a:cxn ang="0">
                  <a:pos x="9" y="117"/>
                </a:cxn>
                <a:cxn ang="0">
                  <a:pos x="17" y="107"/>
                </a:cxn>
                <a:cxn ang="0">
                  <a:pos x="17" y="98"/>
                </a:cxn>
                <a:cxn ang="0">
                  <a:pos x="34" y="88"/>
                </a:cxn>
                <a:cxn ang="0">
                  <a:pos x="34" y="78"/>
                </a:cxn>
                <a:cxn ang="0">
                  <a:pos x="17" y="68"/>
                </a:cxn>
                <a:cxn ang="0">
                  <a:pos x="17" y="59"/>
                </a:cxn>
                <a:cxn ang="0">
                  <a:pos x="9" y="59"/>
                </a:cxn>
                <a:cxn ang="0">
                  <a:pos x="0" y="49"/>
                </a:cxn>
                <a:cxn ang="0">
                  <a:pos x="9" y="39"/>
                </a:cxn>
                <a:cxn ang="0">
                  <a:pos x="0" y="29"/>
                </a:cxn>
                <a:cxn ang="0">
                  <a:pos x="9" y="19"/>
                </a:cxn>
                <a:cxn ang="0">
                  <a:pos x="9" y="10"/>
                </a:cxn>
                <a:cxn ang="0">
                  <a:pos x="9" y="0"/>
                </a:cxn>
              </a:cxnLst>
              <a:rect l="0" t="0" r="r" b="b"/>
              <a:pathLst>
                <a:path w="68" h="166">
                  <a:moveTo>
                    <a:pt x="9" y="0"/>
                  </a:moveTo>
                  <a:lnTo>
                    <a:pt x="17" y="0"/>
                  </a:lnTo>
                  <a:lnTo>
                    <a:pt x="60" y="19"/>
                  </a:lnTo>
                  <a:lnTo>
                    <a:pt x="60" y="19"/>
                  </a:lnTo>
                  <a:lnTo>
                    <a:pt x="51" y="49"/>
                  </a:lnTo>
                  <a:lnTo>
                    <a:pt x="51" y="59"/>
                  </a:lnTo>
                  <a:lnTo>
                    <a:pt x="68" y="59"/>
                  </a:lnTo>
                  <a:lnTo>
                    <a:pt x="68" y="117"/>
                  </a:lnTo>
                  <a:lnTo>
                    <a:pt x="51" y="15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34" y="156"/>
                  </a:lnTo>
                  <a:lnTo>
                    <a:pt x="17" y="156"/>
                  </a:lnTo>
                  <a:lnTo>
                    <a:pt x="0" y="137"/>
                  </a:lnTo>
                  <a:lnTo>
                    <a:pt x="0" y="117"/>
                  </a:lnTo>
                  <a:lnTo>
                    <a:pt x="9" y="117"/>
                  </a:lnTo>
                  <a:lnTo>
                    <a:pt x="17" y="107"/>
                  </a:lnTo>
                  <a:lnTo>
                    <a:pt x="17" y="98"/>
                  </a:lnTo>
                  <a:lnTo>
                    <a:pt x="34" y="88"/>
                  </a:lnTo>
                  <a:lnTo>
                    <a:pt x="34" y="78"/>
                  </a:lnTo>
                  <a:lnTo>
                    <a:pt x="17" y="68"/>
                  </a:lnTo>
                  <a:lnTo>
                    <a:pt x="17" y="59"/>
                  </a:lnTo>
                  <a:lnTo>
                    <a:pt x="9" y="59"/>
                  </a:lnTo>
                  <a:lnTo>
                    <a:pt x="0" y="49"/>
                  </a:lnTo>
                  <a:lnTo>
                    <a:pt x="9" y="39"/>
                  </a:lnTo>
                  <a:lnTo>
                    <a:pt x="0" y="29"/>
                  </a:lnTo>
                  <a:lnTo>
                    <a:pt x="9" y="19"/>
                  </a:lnTo>
                  <a:lnTo>
                    <a:pt x="9" y="1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Freeform 103"/>
            <p:cNvSpPr/>
            <p:nvPr/>
          </p:nvSpPr>
          <p:spPr bwMode="auto">
            <a:xfrm>
              <a:off x="6752583" y="4385501"/>
              <a:ext cx="488044" cy="465057"/>
            </a:xfrm>
            <a:custGeom>
              <a:avLst/>
              <a:gdLst/>
              <a:ahLst/>
              <a:cxnLst>
                <a:cxn ang="0">
                  <a:pos x="0" y="254"/>
                </a:cxn>
                <a:cxn ang="0">
                  <a:pos x="17" y="235"/>
                </a:cxn>
                <a:cxn ang="0">
                  <a:pos x="25" y="225"/>
                </a:cxn>
                <a:cxn ang="0">
                  <a:pos x="34" y="205"/>
                </a:cxn>
                <a:cxn ang="0">
                  <a:pos x="34" y="205"/>
                </a:cxn>
                <a:cxn ang="0">
                  <a:pos x="25" y="195"/>
                </a:cxn>
                <a:cxn ang="0">
                  <a:pos x="17" y="186"/>
                </a:cxn>
                <a:cxn ang="0">
                  <a:pos x="25" y="166"/>
                </a:cxn>
                <a:cxn ang="0">
                  <a:pos x="42" y="166"/>
                </a:cxn>
                <a:cxn ang="0">
                  <a:pos x="59" y="166"/>
                </a:cxn>
                <a:cxn ang="0">
                  <a:pos x="85" y="166"/>
                </a:cxn>
                <a:cxn ang="0">
                  <a:pos x="119" y="156"/>
                </a:cxn>
                <a:cxn ang="0">
                  <a:pos x="136" y="137"/>
                </a:cxn>
                <a:cxn ang="0">
                  <a:pos x="145" y="127"/>
                </a:cxn>
                <a:cxn ang="0">
                  <a:pos x="145" y="117"/>
                </a:cxn>
                <a:cxn ang="0">
                  <a:pos x="136" y="98"/>
                </a:cxn>
                <a:cxn ang="0">
                  <a:pos x="136" y="88"/>
                </a:cxn>
                <a:cxn ang="0">
                  <a:pos x="145" y="78"/>
                </a:cxn>
                <a:cxn ang="0">
                  <a:pos x="153" y="68"/>
                </a:cxn>
                <a:cxn ang="0">
                  <a:pos x="153" y="58"/>
                </a:cxn>
                <a:cxn ang="0">
                  <a:pos x="170" y="29"/>
                </a:cxn>
                <a:cxn ang="0">
                  <a:pos x="196" y="9"/>
                </a:cxn>
                <a:cxn ang="0">
                  <a:pos x="256" y="0"/>
                </a:cxn>
                <a:cxn ang="0">
                  <a:pos x="264" y="19"/>
                </a:cxn>
                <a:cxn ang="0">
                  <a:pos x="273" y="29"/>
                </a:cxn>
                <a:cxn ang="0">
                  <a:pos x="273" y="49"/>
                </a:cxn>
                <a:cxn ang="0">
                  <a:pos x="273" y="58"/>
                </a:cxn>
                <a:cxn ang="0">
                  <a:pos x="273" y="68"/>
                </a:cxn>
                <a:cxn ang="0">
                  <a:pos x="273" y="78"/>
                </a:cxn>
                <a:cxn ang="0">
                  <a:pos x="273" y="98"/>
                </a:cxn>
                <a:cxn ang="0">
                  <a:pos x="290" y="107"/>
                </a:cxn>
                <a:cxn ang="0">
                  <a:pos x="290" y="127"/>
                </a:cxn>
                <a:cxn ang="0">
                  <a:pos x="290" y="156"/>
                </a:cxn>
                <a:cxn ang="0">
                  <a:pos x="298" y="205"/>
                </a:cxn>
                <a:cxn ang="0">
                  <a:pos x="298" y="244"/>
                </a:cxn>
                <a:cxn ang="0">
                  <a:pos x="307" y="264"/>
                </a:cxn>
                <a:cxn ang="0">
                  <a:pos x="298" y="284"/>
                </a:cxn>
                <a:cxn ang="0">
                  <a:pos x="290" y="293"/>
                </a:cxn>
                <a:cxn ang="0">
                  <a:pos x="247" y="274"/>
                </a:cxn>
                <a:cxn ang="0">
                  <a:pos x="230" y="264"/>
                </a:cxn>
                <a:cxn ang="0">
                  <a:pos x="221" y="244"/>
                </a:cxn>
                <a:cxn ang="0">
                  <a:pos x="213" y="235"/>
                </a:cxn>
                <a:cxn ang="0">
                  <a:pos x="204" y="235"/>
                </a:cxn>
                <a:cxn ang="0">
                  <a:pos x="0" y="274"/>
                </a:cxn>
                <a:cxn ang="0">
                  <a:pos x="0" y="274"/>
                </a:cxn>
                <a:cxn ang="0">
                  <a:pos x="0" y="254"/>
                </a:cxn>
              </a:cxnLst>
              <a:rect l="0" t="0" r="r" b="b"/>
              <a:pathLst>
                <a:path w="307" h="293">
                  <a:moveTo>
                    <a:pt x="0" y="254"/>
                  </a:moveTo>
                  <a:lnTo>
                    <a:pt x="17" y="235"/>
                  </a:lnTo>
                  <a:lnTo>
                    <a:pt x="25" y="225"/>
                  </a:lnTo>
                  <a:lnTo>
                    <a:pt x="34" y="205"/>
                  </a:lnTo>
                  <a:lnTo>
                    <a:pt x="34" y="205"/>
                  </a:lnTo>
                  <a:lnTo>
                    <a:pt x="25" y="195"/>
                  </a:lnTo>
                  <a:lnTo>
                    <a:pt x="17" y="186"/>
                  </a:lnTo>
                  <a:lnTo>
                    <a:pt x="25" y="166"/>
                  </a:lnTo>
                  <a:lnTo>
                    <a:pt x="42" y="166"/>
                  </a:lnTo>
                  <a:lnTo>
                    <a:pt x="59" y="166"/>
                  </a:lnTo>
                  <a:lnTo>
                    <a:pt x="85" y="166"/>
                  </a:lnTo>
                  <a:lnTo>
                    <a:pt x="119" y="156"/>
                  </a:lnTo>
                  <a:lnTo>
                    <a:pt x="136" y="137"/>
                  </a:lnTo>
                  <a:lnTo>
                    <a:pt x="145" y="127"/>
                  </a:lnTo>
                  <a:lnTo>
                    <a:pt x="145" y="117"/>
                  </a:lnTo>
                  <a:lnTo>
                    <a:pt x="136" y="98"/>
                  </a:lnTo>
                  <a:lnTo>
                    <a:pt x="136" y="88"/>
                  </a:lnTo>
                  <a:lnTo>
                    <a:pt x="145" y="78"/>
                  </a:lnTo>
                  <a:lnTo>
                    <a:pt x="153" y="68"/>
                  </a:lnTo>
                  <a:lnTo>
                    <a:pt x="153" y="58"/>
                  </a:lnTo>
                  <a:lnTo>
                    <a:pt x="170" y="29"/>
                  </a:lnTo>
                  <a:lnTo>
                    <a:pt x="196" y="9"/>
                  </a:lnTo>
                  <a:lnTo>
                    <a:pt x="256" y="0"/>
                  </a:lnTo>
                  <a:lnTo>
                    <a:pt x="264" y="19"/>
                  </a:lnTo>
                  <a:lnTo>
                    <a:pt x="273" y="29"/>
                  </a:lnTo>
                  <a:lnTo>
                    <a:pt x="273" y="49"/>
                  </a:lnTo>
                  <a:lnTo>
                    <a:pt x="273" y="58"/>
                  </a:lnTo>
                  <a:lnTo>
                    <a:pt x="273" y="68"/>
                  </a:lnTo>
                  <a:lnTo>
                    <a:pt x="273" y="78"/>
                  </a:lnTo>
                  <a:lnTo>
                    <a:pt x="273" y="98"/>
                  </a:lnTo>
                  <a:lnTo>
                    <a:pt x="290" y="107"/>
                  </a:lnTo>
                  <a:lnTo>
                    <a:pt x="290" y="127"/>
                  </a:lnTo>
                  <a:lnTo>
                    <a:pt x="290" y="156"/>
                  </a:lnTo>
                  <a:lnTo>
                    <a:pt x="298" y="205"/>
                  </a:lnTo>
                  <a:lnTo>
                    <a:pt x="298" y="244"/>
                  </a:lnTo>
                  <a:lnTo>
                    <a:pt x="307" y="264"/>
                  </a:lnTo>
                  <a:lnTo>
                    <a:pt x="298" y="284"/>
                  </a:lnTo>
                  <a:lnTo>
                    <a:pt x="290" y="293"/>
                  </a:lnTo>
                  <a:lnTo>
                    <a:pt x="247" y="274"/>
                  </a:lnTo>
                  <a:lnTo>
                    <a:pt x="230" y="264"/>
                  </a:lnTo>
                  <a:lnTo>
                    <a:pt x="221" y="244"/>
                  </a:lnTo>
                  <a:lnTo>
                    <a:pt x="213" y="235"/>
                  </a:lnTo>
                  <a:lnTo>
                    <a:pt x="204" y="235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Freeform 104"/>
            <p:cNvSpPr/>
            <p:nvPr/>
          </p:nvSpPr>
          <p:spPr bwMode="auto">
            <a:xfrm>
              <a:off x="7199231" y="4786989"/>
              <a:ext cx="163407" cy="110409"/>
            </a:xfrm>
            <a:custGeom>
              <a:avLst/>
              <a:gdLst/>
              <a:ahLst/>
              <a:cxnLst>
                <a:cxn ang="0">
                  <a:pos x="9" y="39"/>
                </a:cxn>
                <a:cxn ang="0">
                  <a:pos x="17" y="39"/>
                </a:cxn>
                <a:cxn ang="0">
                  <a:pos x="17" y="49"/>
                </a:cxn>
                <a:cxn ang="0">
                  <a:pos x="26" y="49"/>
                </a:cxn>
                <a:cxn ang="0">
                  <a:pos x="60" y="30"/>
                </a:cxn>
                <a:cxn ang="0">
                  <a:pos x="60" y="20"/>
                </a:cxn>
                <a:cxn ang="0">
                  <a:pos x="68" y="20"/>
                </a:cxn>
                <a:cxn ang="0">
                  <a:pos x="77" y="20"/>
                </a:cxn>
                <a:cxn ang="0">
                  <a:pos x="77" y="0"/>
                </a:cxn>
                <a:cxn ang="0">
                  <a:pos x="86" y="0"/>
                </a:cxn>
                <a:cxn ang="0">
                  <a:pos x="86" y="10"/>
                </a:cxn>
                <a:cxn ang="0">
                  <a:pos x="86" y="10"/>
                </a:cxn>
                <a:cxn ang="0">
                  <a:pos x="86" y="10"/>
                </a:cxn>
                <a:cxn ang="0">
                  <a:pos x="94" y="10"/>
                </a:cxn>
                <a:cxn ang="0">
                  <a:pos x="103" y="0"/>
                </a:cxn>
                <a:cxn ang="0">
                  <a:pos x="103" y="10"/>
                </a:cxn>
                <a:cxn ang="0">
                  <a:pos x="103" y="10"/>
                </a:cxn>
                <a:cxn ang="0">
                  <a:pos x="86" y="20"/>
                </a:cxn>
                <a:cxn ang="0">
                  <a:pos x="68" y="39"/>
                </a:cxn>
                <a:cxn ang="0">
                  <a:pos x="51" y="49"/>
                </a:cxn>
                <a:cxn ang="0">
                  <a:pos x="43" y="59"/>
                </a:cxn>
                <a:cxn ang="0">
                  <a:pos x="34" y="59"/>
                </a:cxn>
                <a:cxn ang="0">
                  <a:pos x="17" y="69"/>
                </a:cxn>
                <a:cxn ang="0">
                  <a:pos x="9" y="69"/>
                </a:cxn>
                <a:cxn ang="0">
                  <a:pos x="0" y="59"/>
                </a:cxn>
                <a:cxn ang="0">
                  <a:pos x="9" y="39"/>
                </a:cxn>
                <a:cxn ang="0">
                  <a:pos x="9" y="39"/>
                </a:cxn>
              </a:cxnLst>
              <a:rect l="0" t="0" r="r" b="b"/>
              <a:pathLst>
                <a:path w="103" h="69">
                  <a:moveTo>
                    <a:pt x="9" y="39"/>
                  </a:moveTo>
                  <a:lnTo>
                    <a:pt x="17" y="39"/>
                  </a:lnTo>
                  <a:lnTo>
                    <a:pt x="17" y="49"/>
                  </a:lnTo>
                  <a:lnTo>
                    <a:pt x="26" y="49"/>
                  </a:lnTo>
                  <a:lnTo>
                    <a:pt x="60" y="30"/>
                  </a:lnTo>
                  <a:lnTo>
                    <a:pt x="60" y="20"/>
                  </a:lnTo>
                  <a:lnTo>
                    <a:pt x="68" y="20"/>
                  </a:lnTo>
                  <a:lnTo>
                    <a:pt x="77" y="20"/>
                  </a:lnTo>
                  <a:lnTo>
                    <a:pt x="77" y="0"/>
                  </a:lnTo>
                  <a:lnTo>
                    <a:pt x="86" y="0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94" y="10"/>
                  </a:lnTo>
                  <a:lnTo>
                    <a:pt x="103" y="0"/>
                  </a:lnTo>
                  <a:lnTo>
                    <a:pt x="103" y="10"/>
                  </a:lnTo>
                  <a:lnTo>
                    <a:pt x="103" y="10"/>
                  </a:lnTo>
                  <a:lnTo>
                    <a:pt x="86" y="20"/>
                  </a:lnTo>
                  <a:lnTo>
                    <a:pt x="68" y="39"/>
                  </a:lnTo>
                  <a:lnTo>
                    <a:pt x="51" y="49"/>
                  </a:lnTo>
                  <a:lnTo>
                    <a:pt x="43" y="59"/>
                  </a:lnTo>
                  <a:lnTo>
                    <a:pt x="34" y="59"/>
                  </a:lnTo>
                  <a:lnTo>
                    <a:pt x="17" y="69"/>
                  </a:lnTo>
                  <a:lnTo>
                    <a:pt x="9" y="69"/>
                  </a:lnTo>
                  <a:lnTo>
                    <a:pt x="0" y="59"/>
                  </a:lnTo>
                  <a:lnTo>
                    <a:pt x="9" y="39"/>
                  </a:lnTo>
                  <a:lnTo>
                    <a:pt x="9" y="3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Freeform 105"/>
            <p:cNvSpPr/>
            <p:nvPr/>
          </p:nvSpPr>
          <p:spPr bwMode="auto">
            <a:xfrm>
              <a:off x="7227554" y="4694982"/>
              <a:ext cx="135083" cy="140521"/>
            </a:xfrm>
            <a:custGeom>
              <a:avLst/>
              <a:gdLst/>
              <a:ahLst/>
              <a:cxnLst>
                <a:cxn ang="0">
                  <a:pos x="34" y="10"/>
                </a:cxn>
                <a:cxn ang="0">
                  <a:pos x="60" y="0"/>
                </a:cxn>
                <a:cxn ang="0">
                  <a:pos x="77" y="0"/>
                </a:cxn>
                <a:cxn ang="0">
                  <a:pos x="86" y="20"/>
                </a:cxn>
                <a:cxn ang="0">
                  <a:pos x="86" y="40"/>
                </a:cxn>
                <a:cxn ang="0">
                  <a:pos x="77" y="49"/>
                </a:cxn>
                <a:cxn ang="0">
                  <a:pos x="60" y="49"/>
                </a:cxn>
                <a:cxn ang="0">
                  <a:pos x="34" y="59"/>
                </a:cxn>
                <a:cxn ang="0">
                  <a:pos x="26" y="79"/>
                </a:cxn>
                <a:cxn ang="0">
                  <a:pos x="17" y="89"/>
                </a:cxn>
                <a:cxn ang="0">
                  <a:pos x="0" y="89"/>
                </a:cxn>
                <a:cxn ang="0">
                  <a:pos x="9" y="69"/>
                </a:cxn>
                <a:cxn ang="0">
                  <a:pos x="0" y="49"/>
                </a:cxn>
                <a:cxn ang="0">
                  <a:pos x="0" y="10"/>
                </a:cxn>
                <a:cxn ang="0">
                  <a:pos x="34" y="10"/>
                </a:cxn>
              </a:cxnLst>
              <a:rect l="0" t="0" r="r" b="b"/>
              <a:pathLst>
                <a:path w="86" h="89">
                  <a:moveTo>
                    <a:pt x="34" y="10"/>
                  </a:moveTo>
                  <a:lnTo>
                    <a:pt x="60" y="0"/>
                  </a:lnTo>
                  <a:lnTo>
                    <a:pt x="77" y="0"/>
                  </a:lnTo>
                  <a:lnTo>
                    <a:pt x="86" y="20"/>
                  </a:lnTo>
                  <a:lnTo>
                    <a:pt x="86" y="40"/>
                  </a:lnTo>
                  <a:lnTo>
                    <a:pt x="77" y="49"/>
                  </a:lnTo>
                  <a:lnTo>
                    <a:pt x="60" y="49"/>
                  </a:lnTo>
                  <a:lnTo>
                    <a:pt x="34" y="59"/>
                  </a:lnTo>
                  <a:lnTo>
                    <a:pt x="26" y="79"/>
                  </a:lnTo>
                  <a:lnTo>
                    <a:pt x="17" y="89"/>
                  </a:lnTo>
                  <a:lnTo>
                    <a:pt x="0" y="89"/>
                  </a:lnTo>
                  <a:lnTo>
                    <a:pt x="9" y="69"/>
                  </a:lnTo>
                  <a:lnTo>
                    <a:pt x="0" y="49"/>
                  </a:lnTo>
                  <a:lnTo>
                    <a:pt x="0" y="10"/>
                  </a:lnTo>
                  <a:lnTo>
                    <a:pt x="34" y="1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Freeform 106"/>
            <p:cNvSpPr/>
            <p:nvPr/>
          </p:nvSpPr>
          <p:spPr bwMode="auto">
            <a:xfrm>
              <a:off x="7212304" y="4569516"/>
              <a:ext cx="285418" cy="155577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94" y="20"/>
                </a:cxn>
                <a:cxn ang="0">
                  <a:pos x="111" y="0"/>
                </a:cxn>
                <a:cxn ang="0">
                  <a:pos x="119" y="10"/>
                </a:cxn>
                <a:cxn ang="0">
                  <a:pos x="119" y="10"/>
                </a:cxn>
                <a:cxn ang="0">
                  <a:pos x="128" y="20"/>
                </a:cxn>
                <a:cxn ang="0">
                  <a:pos x="119" y="30"/>
                </a:cxn>
                <a:cxn ang="0">
                  <a:pos x="119" y="39"/>
                </a:cxn>
                <a:cxn ang="0">
                  <a:pos x="136" y="49"/>
                </a:cxn>
                <a:cxn ang="0">
                  <a:pos x="136" y="59"/>
                </a:cxn>
                <a:cxn ang="0">
                  <a:pos x="145" y="69"/>
                </a:cxn>
                <a:cxn ang="0">
                  <a:pos x="162" y="69"/>
                </a:cxn>
                <a:cxn ang="0">
                  <a:pos x="162" y="59"/>
                </a:cxn>
                <a:cxn ang="0">
                  <a:pos x="162" y="49"/>
                </a:cxn>
                <a:cxn ang="0">
                  <a:pos x="153" y="49"/>
                </a:cxn>
                <a:cxn ang="0">
                  <a:pos x="153" y="49"/>
                </a:cxn>
                <a:cxn ang="0">
                  <a:pos x="162" y="39"/>
                </a:cxn>
                <a:cxn ang="0">
                  <a:pos x="170" y="49"/>
                </a:cxn>
                <a:cxn ang="0">
                  <a:pos x="179" y="59"/>
                </a:cxn>
                <a:cxn ang="0">
                  <a:pos x="179" y="69"/>
                </a:cxn>
                <a:cxn ang="0">
                  <a:pos x="179" y="78"/>
                </a:cxn>
                <a:cxn ang="0">
                  <a:pos x="170" y="78"/>
                </a:cxn>
                <a:cxn ang="0">
                  <a:pos x="170" y="78"/>
                </a:cxn>
                <a:cxn ang="0">
                  <a:pos x="153" y="78"/>
                </a:cxn>
                <a:cxn ang="0">
                  <a:pos x="153" y="88"/>
                </a:cxn>
                <a:cxn ang="0">
                  <a:pos x="145" y="88"/>
                </a:cxn>
                <a:cxn ang="0">
                  <a:pos x="145" y="88"/>
                </a:cxn>
                <a:cxn ang="0">
                  <a:pos x="136" y="88"/>
                </a:cxn>
                <a:cxn ang="0">
                  <a:pos x="136" y="88"/>
                </a:cxn>
                <a:cxn ang="0">
                  <a:pos x="128" y="98"/>
                </a:cxn>
                <a:cxn ang="0">
                  <a:pos x="128" y="98"/>
                </a:cxn>
                <a:cxn ang="0">
                  <a:pos x="119" y="88"/>
                </a:cxn>
                <a:cxn ang="0">
                  <a:pos x="119" y="78"/>
                </a:cxn>
                <a:cxn ang="0">
                  <a:pos x="111" y="78"/>
                </a:cxn>
                <a:cxn ang="0">
                  <a:pos x="102" y="69"/>
                </a:cxn>
                <a:cxn ang="0">
                  <a:pos x="85" y="78"/>
                </a:cxn>
                <a:cxn ang="0">
                  <a:pos x="42" y="88"/>
                </a:cxn>
                <a:cxn ang="0">
                  <a:pos x="8" y="88"/>
                </a:cxn>
                <a:cxn ang="0">
                  <a:pos x="0" y="39"/>
                </a:cxn>
              </a:cxnLst>
              <a:rect l="0" t="0" r="r" b="b"/>
              <a:pathLst>
                <a:path w="179" h="98">
                  <a:moveTo>
                    <a:pt x="0" y="39"/>
                  </a:moveTo>
                  <a:lnTo>
                    <a:pt x="94" y="20"/>
                  </a:lnTo>
                  <a:lnTo>
                    <a:pt x="111" y="0"/>
                  </a:lnTo>
                  <a:lnTo>
                    <a:pt x="119" y="10"/>
                  </a:lnTo>
                  <a:lnTo>
                    <a:pt x="119" y="10"/>
                  </a:lnTo>
                  <a:lnTo>
                    <a:pt x="128" y="20"/>
                  </a:lnTo>
                  <a:lnTo>
                    <a:pt x="119" y="30"/>
                  </a:lnTo>
                  <a:lnTo>
                    <a:pt x="119" y="39"/>
                  </a:lnTo>
                  <a:lnTo>
                    <a:pt x="136" y="49"/>
                  </a:lnTo>
                  <a:lnTo>
                    <a:pt x="136" y="59"/>
                  </a:lnTo>
                  <a:lnTo>
                    <a:pt x="145" y="69"/>
                  </a:lnTo>
                  <a:lnTo>
                    <a:pt x="162" y="69"/>
                  </a:lnTo>
                  <a:lnTo>
                    <a:pt x="162" y="59"/>
                  </a:lnTo>
                  <a:lnTo>
                    <a:pt x="162" y="49"/>
                  </a:lnTo>
                  <a:lnTo>
                    <a:pt x="153" y="49"/>
                  </a:lnTo>
                  <a:lnTo>
                    <a:pt x="153" y="49"/>
                  </a:lnTo>
                  <a:lnTo>
                    <a:pt x="162" y="39"/>
                  </a:lnTo>
                  <a:lnTo>
                    <a:pt x="170" y="49"/>
                  </a:lnTo>
                  <a:lnTo>
                    <a:pt x="179" y="59"/>
                  </a:lnTo>
                  <a:lnTo>
                    <a:pt x="179" y="69"/>
                  </a:lnTo>
                  <a:lnTo>
                    <a:pt x="179" y="78"/>
                  </a:lnTo>
                  <a:lnTo>
                    <a:pt x="170" y="78"/>
                  </a:lnTo>
                  <a:lnTo>
                    <a:pt x="170" y="78"/>
                  </a:lnTo>
                  <a:lnTo>
                    <a:pt x="153" y="78"/>
                  </a:lnTo>
                  <a:lnTo>
                    <a:pt x="153" y="88"/>
                  </a:lnTo>
                  <a:lnTo>
                    <a:pt x="145" y="88"/>
                  </a:lnTo>
                  <a:lnTo>
                    <a:pt x="145" y="88"/>
                  </a:lnTo>
                  <a:lnTo>
                    <a:pt x="136" y="88"/>
                  </a:lnTo>
                  <a:lnTo>
                    <a:pt x="136" y="88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19" y="88"/>
                  </a:lnTo>
                  <a:lnTo>
                    <a:pt x="119" y="78"/>
                  </a:lnTo>
                  <a:lnTo>
                    <a:pt x="111" y="78"/>
                  </a:lnTo>
                  <a:lnTo>
                    <a:pt x="102" y="69"/>
                  </a:lnTo>
                  <a:lnTo>
                    <a:pt x="85" y="78"/>
                  </a:lnTo>
                  <a:lnTo>
                    <a:pt x="42" y="88"/>
                  </a:lnTo>
                  <a:lnTo>
                    <a:pt x="8" y="88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Freeform 107"/>
            <p:cNvSpPr/>
            <p:nvPr/>
          </p:nvSpPr>
          <p:spPr bwMode="auto">
            <a:xfrm>
              <a:off x="7349565" y="4679925"/>
              <a:ext cx="67542" cy="92008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17" y="49"/>
                </a:cxn>
                <a:cxn ang="0">
                  <a:pos x="26" y="39"/>
                </a:cxn>
                <a:cxn ang="0">
                  <a:pos x="26" y="29"/>
                </a:cxn>
                <a:cxn ang="0">
                  <a:pos x="26" y="29"/>
                </a:cxn>
                <a:cxn ang="0">
                  <a:pos x="26" y="19"/>
                </a:cxn>
                <a:cxn ang="0">
                  <a:pos x="34" y="29"/>
                </a:cxn>
                <a:cxn ang="0">
                  <a:pos x="34" y="29"/>
                </a:cxn>
                <a:cxn ang="0">
                  <a:pos x="34" y="39"/>
                </a:cxn>
                <a:cxn ang="0">
                  <a:pos x="43" y="29"/>
                </a:cxn>
                <a:cxn ang="0">
                  <a:pos x="43" y="29"/>
                </a:cxn>
                <a:cxn ang="0">
                  <a:pos x="43" y="29"/>
                </a:cxn>
                <a:cxn ang="0">
                  <a:pos x="34" y="19"/>
                </a:cxn>
                <a:cxn ang="0">
                  <a:pos x="34" y="9"/>
                </a:cxn>
                <a:cxn ang="0">
                  <a:pos x="26" y="9"/>
                </a:cxn>
                <a:cxn ang="0">
                  <a:pos x="17" y="0"/>
                </a:cxn>
                <a:cxn ang="0">
                  <a:pos x="0" y="9"/>
                </a:cxn>
                <a:cxn ang="0">
                  <a:pos x="9" y="29"/>
                </a:cxn>
                <a:cxn ang="0">
                  <a:pos x="9" y="49"/>
                </a:cxn>
                <a:cxn ang="0">
                  <a:pos x="0" y="58"/>
                </a:cxn>
              </a:cxnLst>
              <a:rect l="0" t="0" r="r" b="b"/>
              <a:pathLst>
                <a:path w="43" h="58">
                  <a:moveTo>
                    <a:pt x="0" y="58"/>
                  </a:moveTo>
                  <a:lnTo>
                    <a:pt x="17" y="49"/>
                  </a:lnTo>
                  <a:lnTo>
                    <a:pt x="26" y="3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6" y="19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3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34" y="19"/>
                  </a:lnTo>
                  <a:lnTo>
                    <a:pt x="34" y="9"/>
                  </a:lnTo>
                  <a:lnTo>
                    <a:pt x="26" y="9"/>
                  </a:lnTo>
                  <a:lnTo>
                    <a:pt x="17" y="0"/>
                  </a:lnTo>
                  <a:lnTo>
                    <a:pt x="0" y="9"/>
                  </a:lnTo>
                  <a:lnTo>
                    <a:pt x="9" y="29"/>
                  </a:lnTo>
                  <a:lnTo>
                    <a:pt x="9" y="49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Freeform 108"/>
            <p:cNvSpPr/>
            <p:nvPr/>
          </p:nvSpPr>
          <p:spPr bwMode="auto">
            <a:xfrm>
              <a:off x="7160013" y="4352043"/>
              <a:ext cx="135083" cy="279370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85" y="0"/>
                </a:cxn>
                <a:cxn ang="0">
                  <a:pos x="85" y="20"/>
                </a:cxn>
                <a:cxn ang="0">
                  <a:pos x="85" y="20"/>
                </a:cxn>
                <a:cxn ang="0">
                  <a:pos x="85" y="39"/>
                </a:cxn>
                <a:cxn ang="0">
                  <a:pos x="76" y="49"/>
                </a:cxn>
                <a:cxn ang="0">
                  <a:pos x="76" y="59"/>
                </a:cxn>
                <a:cxn ang="0">
                  <a:pos x="68" y="59"/>
                </a:cxn>
                <a:cxn ang="0">
                  <a:pos x="76" y="69"/>
                </a:cxn>
                <a:cxn ang="0">
                  <a:pos x="68" y="88"/>
                </a:cxn>
                <a:cxn ang="0">
                  <a:pos x="68" y="108"/>
                </a:cxn>
                <a:cxn ang="0">
                  <a:pos x="68" y="127"/>
                </a:cxn>
                <a:cxn ang="0">
                  <a:pos x="68" y="147"/>
                </a:cxn>
                <a:cxn ang="0">
                  <a:pos x="76" y="167"/>
                </a:cxn>
                <a:cxn ang="0">
                  <a:pos x="34" y="176"/>
                </a:cxn>
                <a:cxn ang="0">
                  <a:pos x="34" y="147"/>
                </a:cxn>
                <a:cxn ang="0">
                  <a:pos x="34" y="127"/>
                </a:cxn>
                <a:cxn ang="0">
                  <a:pos x="17" y="118"/>
                </a:cxn>
                <a:cxn ang="0">
                  <a:pos x="17" y="98"/>
                </a:cxn>
                <a:cxn ang="0">
                  <a:pos x="17" y="88"/>
                </a:cxn>
                <a:cxn ang="0">
                  <a:pos x="17" y="78"/>
                </a:cxn>
                <a:cxn ang="0">
                  <a:pos x="17" y="69"/>
                </a:cxn>
                <a:cxn ang="0">
                  <a:pos x="17" y="49"/>
                </a:cxn>
                <a:cxn ang="0">
                  <a:pos x="8" y="39"/>
                </a:cxn>
                <a:cxn ang="0">
                  <a:pos x="0" y="20"/>
                </a:cxn>
              </a:cxnLst>
              <a:rect l="0" t="0" r="r" b="b"/>
              <a:pathLst>
                <a:path w="85" h="176">
                  <a:moveTo>
                    <a:pt x="0" y="20"/>
                  </a:moveTo>
                  <a:lnTo>
                    <a:pt x="85" y="0"/>
                  </a:lnTo>
                  <a:lnTo>
                    <a:pt x="85" y="20"/>
                  </a:lnTo>
                  <a:lnTo>
                    <a:pt x="85" y="20"/>
                  </a:lnTo>
                  <a:lnTo>
                    <a:pt x="85" y="39"/>
                  </a:lnTo>
                  <a:lnTo>
                    <a:pt x="76" y="49"/>
                  </a:lnTo>
                  <a:lnTo>
                    <a:pt x="76" y="59"/>
                  </a:lnTo>
                  <a:lnTo>
                    <a:pt x="68" y="59"/>
                  </a:lnTo>
                  <a:lnTo>
                    <a:pt x="76" y="69"/>
                  </a:lnTo>
                  <a:lnTo>
                    <a:pt x="68" y="88"/>
                  </a:lnTo>
                  <a:lnTo>
                    <a:pt x="68" y="108"/>
                  </a:lnTo>
                  <a:lnTo>
                    <a:pt x="68" y="127"/>
                  </a:lnTo>
                  <a:lnTo>
                    <a:pt x="68" y="147"/>
                  </a:lnTo>
                  <a:lnTo>
                    <a:pt x="76" y="167"/>
                  </a:lnTo>
                  <a:lnTo>
                    <a:pt x="34" y="176"/>
                  </a:lnTo>
                  <a:lnTo>
                    <a:pt x="34" y="147"/>
                  </a:lnTo>
                  <a:lnTo>
                    <a:pt x="34" y="127"/>
                  </a:lnTo>
                  <a:lnTo>
                    <a:pt x="17" y="118"/>
                  </a:lnTo>
                  <a:lnTo>
                    <a:pt x="17" y="98"/>
                  </a:lnTo>
                  <a:lnTo>
                    <a:pt x="17" y="88"/>
                  </a:lnTo>
                  <a:lnTo>
                    <a:pt x="17" y="78"/>
                  </a:lnTo>
                  <a:lnTo>
                    <a:pt x="17" y="69"/>
                  </a:lnTo>
                  <a:lnTo>
                    <a:pt x="17" y="49"/>
                  </a:lnTo>
                  <a:lnTo>
                    <a:pt x="8" y="39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Freeform 109"/>
            <p:cNvSpPr/>
            <p:nvPr/>
          </p:nvSpPr>
          <p:spPr bwMode="auto">
            <a:xfrm>
              <a:off x="7266772" y="4306876"/>
              <a:ext cx="135083" cy="311154"/>
            </a:xfrm>
            <a:custGeom>
              <a:avLst/>
              <a:gdLst/>
              <a:ahLst/>
              <a:cxnLst>
                <a:cxn ang="0">
                  <a:pos x="17" y="29"/>
                </a:cxn>
                <a:cxn ang="0">
                  <a:pos x="17" y="9"/>
                </a:cxn>
                <a:cxn ang="0">
                  <a:pos x="25" y="0"/>
                </a:cxn>
                <a:cxn ang="0">
                  <a:pos x="34" y="9"/>
                </a:cxn>
                <a:cxn ang="0">
                  <a:pos x="68" y="117"/>
                </a:cxn>
                <a:cxn ang="0">
                  <a:pos x="68" y="137"/>
                </a:cxn>
                <a:cxn ang="0">
                  <a:pos x="77" y="147"/>
                </a:cxn>
                <a:cxn ang="0">
                  <a:pos x="85" y="176"/>
                </a:cxn>
                <a:cxn ang="0">
                  <a:pos x="77" y="166"/>
                </a:cxn>
                <a:cxn ang="0">
                  <a:pos x="60" y="186"/>
                </a:cxn>
                <a:cxn ang="0">
                  <a:pos x="8" y="196"/>
                </a:cxn>
                <a:cxn ang="0">
                  <a:pos x="0" y="176"/>
                </a:cxn>
                <a:cxn ang="0">
                  <a:pos x="0" y="156"/>
                </a:cxn>
                <a:cxn ang="0">
                  <a:pos x="0" y="137"/>
                </a:cxn>
                <a:cxn ang="0">
                  <a:pos x="0" y="117"/>
                </a:cxn>
                <a:cxn ang="0">
                  <a:pos x="8" y="107"/>
                </a:cxn>
                <a:cxn ang="0">
                  <a:pos x="8" y="98"/>
                </a:cxn>
                <a:cxn ang="0">
                  <a:pos x="0" y="88"/>
                </a:cxn>
                <a:cxn ang="0">
                  <a:pos x="8" y="88"/>
                </a:cxn>
                <a:cxn ang="0">
                  <a:pos x="8" y="88"/>
                </a:cxn>
                <a:cxn ang="0">
                  <a:pos x="8" y="88"/>
                </a:cxn>
                <a:cxn ang="0">
                  <a:pos x="8" y="88"/>
                </a:cxn>
                <a:cxn ang="0">
                  <a:pos x="8" y="78"/>
                </a:cxn>
                <a:cxn ang="0">
                  <a:pos x="17" y="68"/>
                </a:cxn>
                <a:cxn ang="0">
                  <a:pos x="17" y="49"/>
                </a:cxn>
                <a:cxn ang="0">
                  <a:pos x="17" y="49"/>
                </a:cxn>
                <a:cxn ang="0">
                  <a:pos x="17" y="29"/>
                </a:cxn>
              </a:cxnLst>
              <a:rect l="0" t="0" r="r" b="b"/>
              <a:pathLst>
                <a:path w="85" h="196">
                  <a:moveTo>
                    <a:pt x="17" y="29"/>
                  </a:moveTo>
                  <a:lnTo>
                    <a:pt x="17" y="9"/>
                  </a:lnTo>
                  <a:lnTo>
                    <a:pt x="25" y="0"/>
                  </a:lnTo>
                  <a:lnTo>
                    <a:pt x="34" y="9"/>
                  </a:lnTo>
                  <a:lnTo>
                    <a:pt x="68" y="117"/>
                  </a:lnTo>
                  <a:lnTo>
                    <a:pt x="68" y="137"/>
                  </a:lnTo>
                  <a:lnTo>
                    <a:pt x="77" y="147"/>
                  </a:lnTo>
                  <a:lnTo>
                    <a:pt x="85" y="176"/>
                  </a:lnTo>
                  <a:lnTo>
                    <a:pt x="77" y="166"/>
                  </a:lnTo>
                  <a:lnTo>
                    <a:pt x="60" y="186"/>
                  </a:lnTo>
                  <a:lnTo>
                    <a:pt x="8" y="196"/>
                  </a:lnTo>
                  <a:lnTo>
                    <a:pt x="0" y="176"/>
                  </a:lnTo>
                  <a:lnTo>
                    <a:pt x="0" y="156"/>
                  </a:lnTo>
                  <a:lnTo>
                    <a:pt x="0" y="137"/>
                  </a:lnTo>
                  <a:lnTo>
                    <a:pt x="0" y="117"/>
                  </a:lnTo>
                  <a:lnTo>
                    <a:pt x="8" y="107"/>
                  </a:lnTo>
                  <a:lnTo>
                    <a:pt x="8" y="98"/>
                  </a:lnTo>
                  <a:lnTo>
                    <a:pt x="0" y="88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8" y="78"/>
                  </a:lnTo>
                  <a:lnTo>
                    <a:pt x="17" y="68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7" y="2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Freeform 110"/>
            <p:cNvSpPr/>
            <p:nvPr/>
          </p:nvSpPr>
          <p:spPr bwMode="auto">
            <a:xfrm>
              <a:off x="7305990" y="4025835"/>
              <a:ext cx="313742" cy="560410"/>
            </a:xfrm>
            <a:custGeom>
              <a:avLst/>
              <a:gdLst/>
              <a:ahLst/>
              <a:cxnLst>
                <a:cxn ang="0">
                  <a:pos x="9" y="177"/>
                </a:cxn>
                <a:cxn ang="0">
                  <a:pos x="18" y="167"/>
                </a:cxn>
                <a:cxn ang="0">
                  <a:pos x="18" y="167"/>
                </a:cxn>
                <a:cxn ang="0">
                  <a:pos x="18" y="147"/>
                </a:cxn>
                <a:cxn ang="0">
                  <a:pos x="26" y="147"/>
                </a:cxn>
                <a:cxn ang="0">
                  <a:pos x="35" y="128"/>
                </a:cxn>
                <a:cxn ang="0">
                  <a:pos x="26" y="118"/>
                </a:cxn>
                <a:cxn ang="0">
                  <a:pos x="26" y="98"/>
                </a:cxn>
                <a:cxn ang="0">
                  <a:pos x="35" y="89"/>
                </a:cxn>
                <a:cxn ang="0">
                  <a:pos x="35" y="79"/>
                </a:cxn>
                <a:cxn ang="0">
                  <a:pos x="26" y="69"/>
                </a:cxn>
                <a:cxn ang="0">
                  <a:pos x="52" y="0"/>
                </a:cxn>
                <a:cxn ang="0">
                  <a:pos x="60" y="0"/>
                </a:cxn>
                <a:cxn ang="0">
                  <a:pos x="60" y="10"/>
                </a:cxn>
                <a:cxn ang="0">
                  <a:pos x="69" y="20"/>
                </a:cxn>
                <a:cxn ang="0">
                  <a:pos x="77" y="0"/>
                </a:cxn>
                <a:cxn ang="0">
                  <a:pos x="94" y="0"/>
                </a:cxn>
                <a:cxn ang="0">
                  <a:pos x="120" y="10"/>
                </a:cxn>
                <a:cxn ang="0">
                  <a:pos x="128" y="49"/>
                </a:cxn>
                <a:cxn ang="0">
                  <a:pos x="145" y="98"/>
                </a:cxn>
                <a:cxn ang="0">
                  <a:pos x="154" y="108"/>
                </a:cxn>
                <a:cxn ang="0">
                  <a:pos x="163" y="108"/>
                </a:cxn>
                <a:cxn ang="0">
                  <a:pos x="163" y="128"/>
                </a:cxn>
                <a:cxn ang="0">
                  <a:pos x="171" y="138"/>
                </a:cxn>
                <a:cxn ang="0">
                  <a:pos x="188" y="138"/>
                </a:cxn>
                <a:cxn ang="0">
                  <a:pos x="197" y="147"/>
                </a:cxn>
                <a:cxn ang="0">
                  <a:pos x="188" y="167"/>
                </a:cxn>
                <a:cxn ang="0">
                  <a:pos x="171" y="186"/>
                </a:cxn>
                <a:cxn ang="0">
                  <a:pos x="163" y="196"/>
                </a:cxn>
                <a:cxn ang="0">
                  <a:pos x="145" y="196"/>
                </a:cxn>
                <a:cxn ang="0">
                  <a:pos x="137" y="206"/>
                </a:cxn>
                <a:cxn ang="0">
                  <a:pos x="137" y="216"/>
                </a:cxn>
                <a:cxn ang="0">
                  <a:pos x="120" y="216"/>
                </a:cxn>
                <a:cxn ang="0">
                  <a:pos x="120" y="235"/>
                </a:cxn>
                <a:cxn ang="0">
                  <a:pos x="111" y="245"/>
                </a:cxn>
                <a:cxn ang="0">
                  <a:pos x="103" y="255"/>
                </a:cxn>
                <a:cxn ang="0">
                  <a:pos x="86" y="265"/>
                </a:cxn>
                <a:cxn ang="0">
                  <a:pos x="86" y="265"/>
                </a:cxn>
                <a:cxn ang="0">
                  <a:pos x="77" y="275"/>
                </a:cxn>
                <a:cxn ang="0">
                  <a:pos x="69" y="284"/>
                </a:cxn>
                <a:cxn ang="0">
                  <a:pos x="69" y="294"/>
                </a:cxn>
                <a:cxn ang="0">
                  <a:pos x="60" y="314"/>
                </a:cxn>
                <a:cxn ang="0">
                  <a:pos x="60" y="324"/>
                </a:cxn>
                <a:cxn ang="0">
                  <a:pos x="60" y="333"/>
                </a:cxn>
                <a:cxn ang="0">
                  <a:pos x="60" y="353"/>
                </a:cxn>
                <a:cxn ang="0">
                  <a:pos x="52" y="324"/>
                </a:cxn>
                <a:cxn ang="0">
                  <a:pos x="43" y="314"/>
                </a:cxn>
                <a:cxn ang="0">
                  <a:pos x="43" y="294"/>
                </a:cxn>
                <a:cxn ang="0">
                  <a:pos x="9" y="186"/>
                </a:cxn>
                <a:cxn ang="0">
                  <a:pos x="0" y="177"/>
                </a:cxn>
                <a:cxn ang="0">
                  <a:pos x="9" y="177"/>
                </a:cxn>
              </a:cxnLst>
              <a:rect l="0" t="0" r="r" b="b"/>
              <a:pathLst>
                <a:path w="197" h="353">
                  <a:moveTo>
                    <a:pt x="9" y="177"/>
                  </a:moveTo>
                  <a:lnTo>
                    <a:pt x="18" y="167"/>
                  </a:lnTo>
                  <a:lnTo>
                    <a:pt x="18" y="167"/>
                  </a:lnTo>
                  <a:lnTo>
                    <a:pt x="18" y="147"/>
                  </a:lnTo>
                  <a:lnTo>
                    <a:pt x="26" y="147"/>
                  </a:lnTo>
                  <a:lnTo>
                    <a:pt x="35" y="128"/>
                  </a:lnTo>
                  <a:lnTo>
                    <a:pt x="26" y="118"/>
                  </a:lnTo>
                  <a:lnTo>
                    <a:pt x="26" y="98"/>
                  </a:lnTo>
                  <a:lnTo>
                    <a:pt x="35" y="89"/>
                  </a:lnTo>
                  <a:lnTo>
                    <a:pt x="35" y="79"/>
                  </a:lnTo>
                  <a:lnTo>
                    <a:pt x="26" y="69"/>
                  </a:lnTo>
                  <a:lnTo>
                    <a:pt x="52" y="0"/>
                  </a:lnTo>
                  <a:lnTo>
                    <a:pt x="60" y="0"/>
                  </a:lnTo>
                  <a:lnTo>
                    <a:pt x="60" y="10"/>
                  </a:lnTo>
                  <a:lnTo>
                    <a:pt x="69" y="20"/>
                  </a:lnTo>
                  <a:lnTo>
                    <a:pt x="77" y="0"/>
                  </a:lnTo>
                  <a:lnTo>
                    <a:pt x="94" y="0"/>
                  </a:lnTo>
                  <a:lnTo>
                    <a:pt x="120" y="10"/>
                  </a:lnTo>
                  <a:lnTo>
                    <a:pt x="128" y="49"/>
                  </a:lnTo>
                  <a:lnTo>
                    <a:pt x="145" y="98"/>
                  </a:lnTo>
                  <a:lnTo>
                    <a:pt x="154" y="108"/>
                  </a:lnTo>
                  <a:lnTo>
                    <a:pt x="163" y="108"/>
                  </a:lnTo>
                  <a:lnTo>
                    <a:pt x="163" y="128"/>
                  </a:lnTo>
                  <a:lnTo>
                    <a:pt x="171" y="138"/>
                  </a:lnTo>
                  <a:lnTo>
                    <a:pt x="188" y="138"/>
                  </a:lnTo>
                  <a:lnTo>
                    <a:pt x="197" y="147"/>
                  </a:lnTo>
                  <a:lnTo>
                    <a:pt x="188" y="167"/>
                  </a:lnTo>
                  <a:lnTo>
                    <a:pt x="171" y="186"/>
                  </a:lnTo>
                  <a:lnTo>
                    <a:pt x="163" y="196"/>
                  </a:lnTo>
                  <a:lnTo>
                    <a:pt x="145" y="196"/>
                  </a:lnTo>
                  <a:lnTo>
                    <a:pt x="137" y="206"/>
                  </a:lnTo>
                  <a:lnTo>
                    <a:pt x="137" y="216"/>
                  </a:lnTo>
                  <a:lnTo>
                    <a:pt x="120" y="216"/>
                  </a:lnTo>
                  <a:lnTo>
                    <a:pt x="120" y="235"/>
                  </a:lnTo>
                  <a:lnTo>
                    <a:pt x="111" y="245"/>
                  </a:lnTo>
                  <a:lnTo>
                    <a:pt x="103" y="255"/>
                  </a:lnTo>
                  <a:lnTo>
                    <a:pt x="86" y="265"/>
                  </a:lnTo>
                  <a:lnTo>
                    <a:pt x="86" y="265"/>
                  </a:lnTo>
                  <a:lnTo>
                    <a:pt x="77" y="275"/>
                  </a:lnTo>
                  <a:lnTo>
                    <a:pt x="69" y="284"/>
                  </a:lnTo>
                  <a:lnTo>
                    <a:pt x="69" y="294"/>
                  </a:lnTo>
                  <a:lnTo>
                    <a:pt x="60" y="314"/>
                  </a:lnTo>
                  <a:lnTo>
                    <a:pt x="60" y="324"/>
                  </a:lnTo>
                  <a:lnTo>
                    <a:pt x="60" y="333"/>
                  </a:lnTo>
                  <a:lnTo>
                    <a:pt x="60" y="353"/>
                  </a:lnTo>
                  <a:lnTo>
                    <a:pt x="52" y="324"/>
                  </a:lnTo>
                  <a:lnTo>
                    <a:pt x="43" y="314"/>
                  </a:lnTo>
                  <a:lnTo>
                    <a:pt x="43" y="294"/>
                  </a:lnTo>
                  <a:lnTo>
                    <a:pt x="9" y="186"/>
                  </a:lnTo>
                  <a:lnTo>
                    <a:pt x="0" y="177"/>
                  </a:lnTo>
                  <a:lnTo>
                    <a:pt x="9" y="177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Freeform 111"/>
            <p:cNvSpPr/>
            <p:nvPr/>
          </p:nvSpPr>
          <p:spPr bwMode="auto">
            <a:xfrm>
              <a:off x="2512705" y="5720450"/>
              <a:ext cx="111118" cy="125466"/>
            </a:xfrm>
            <a:custGeom>
              <a:avLst/>
              <a:gdLst/>
              <a:ahLst/>
              <a:cxnLst>
                <a:cxn ang="0">
                  <a:pos x="18" y="9"/>
                </a:cxn>
                <a:cxn ang="0">
                  <a:pos x="18" y="19"/>
                </a:cxn>
                <a:cxn ang="0">
                  <a:pos x="9" y="19"/>
                </a:cxn>
                <a:cxn ang="0">
                  <a:pos x="0" y="29"/>
                </a:cxn>
                <a:cxn ang="0">
                  <a:pos x="9" y="29"/>
                </a:cxn>
                <a:cxn ang="0">
                  <a:pos x="9" y="49"/>
                </a:cxn>
                <a:cxn ang="0">
                  <a:pos x="9" y="58"/>
                </a:cxn>
                <a:cxn ang="0">
                  <a:pos x="9" y="68"/>
                </a:cxn>
                <a:cxn ang="0">
                  <a:pos x="18" y="78"/>
                </a:cxn>
                <a:cxn ang="0">
                  <a:pos x="35" y="78"/>
                </a:cxn>
                <a:cxn ang="0">
                  <a:pos x="35" y="68"/>
                </a:cxn>
                <a:cxn ang="0">
                  <a:pos x="43" y="58"/>
                </a:cxn>
                <a:cxn ang="0">
                  <a:pos x="52" y="58"/>
                </a:cxn>
                <a:cxn ang="0">
                  <a:pos x="69" y="49"/>
                </a:cxn>
                <a:cxn ang="0">
                  <a:pos x="60" y="39"/>
                </a:cxn>
                <a:cxn ang="0">
                  <a:pos x="52" y="19"/>
                </a:cxn>
                <a:cxn ang="0">
                  <a:pos x="35" y="9"/>
                </a:cxn>
                <a:cxn ang="0">
                  <a:pos x="35" y="0"/>
                </a:cxn>
                <a:cxn ang="0">
                  <a:pos x="18" y="0"/>
                </a:cxn>
                <a:cxn ang="0">
                  <a:pos x="18" y="9"/>
                </a:cxn>
              </a:cxnLst>
              <a:rect l="0" t="0" r="r" b="b"/>
              <a:pathLst>
                <a:path w="69" h="78">
                  <a:moveTo>
                    <a:pt x="18" y="9"/>
                  </a:moveTo>
                  <a:lnTo>
                    <a:pt x="18" y="19"/>
                  </a:lnTo>
                  <a:lnTo>
                    <a:pt x="9" y="19"/>
                  </a:lnTo>
                  <a:lnTo>
                    <a:pt x="0" y="29"/>
                  </a:lnTo>
                  <a:lnTo>
                    <a:pt x="9" y="29"/>
                  </a:lnTo>
                  <a:lnTo>
                    <a:pt x="9" y="49"/>
                  </a:lnTo>
                  <a:lnTo>
                    <a:pt x="9" y="58"/>
                  </a:lnTo>
                  <a:lnTo>
                    <a:pt x="9" y="68"/>
                  </a:lnTo>
                  <a:lnTo>
                    <a:pt x="18" y="78"/>
                  </a:lnTo>
                  <a:lnTo>
                    <a:pt x="35" y="78"/>
                  </a:lnTo>
                  <a:lnTo>
                    <a:pt x="35" y="68"/>
                  </a:lnTo>
                  <a:lnTo>
                    <a:pt x="43" y="58"/>
                  </a:lnTo>
                  <a:lnTo>
                    <a:pt x="52" y="58"/>
                  </a:lnTo>
                  <a:lnTo>
                    <a:pt x="69" y="49"/>
                  </a:lnTo>
                  <a:lnTo>
                    <a:pt x="60" y="39"/>
                  </a:lnTo>
                  <a:lnTo>
                    <a:pt x="52" y="19"/>
                  </a:lnTo>
                  <a:lnTo>
                    <a:pt x="35" y="9"/>
                  </a:lnTo>
                  <a:lnTo>
                    <a:pt x="35" y="0"/>
                  </a:lnTo>
                  <a:lnTo>
                    <a:pt x="18" y="0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Rectangle 112"/>
            <p:cNvSpPr>
              <a:spLocks noChangeArrowheads="1"/>
            </p:cNvSpPr>
            <p:nvPr/>
          </p:nvSpPr>
          <p:spPr bwMode="auto">
            <a:xfrm>
              <a:off x="3340636" y="5362456"/>
              <a:ext cx="557764" cy="2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LAX</a:t>
              </a: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Freeform 113"/>
            <p:cNvSpPr/>
            <p:nvPr/>
          </p:nvSpPr>
          <p:spPr bwMode="auto">
            <a:xfrm>
              <a:off x="7417108" y="4602974"/>
              <a:ext cx="65363" cy="61897"/>
            </a:xfrm>
            <a:custGeom>
              <a:avLst/>
              <a:gdLst/>
              <a:ahLst/>
              <a:cxnLst>
                <a:cxn ang="0">
                  <a:pos x="42" y="39"/>
                </a:cxn>
                <a:cxn ang="0">
                  <a:pos x="42" y="10"/>
                </a:cxn>
                <a:cxn ang="0">
                  <a:pos x="0" y="0"/>
                </a:cxn>
                <a:cxn ang="0">
                  <a:pos x="0" y="29"/>
                </a:cxn>
                <a:cxn ang="0">
                  <a:pos x="42" y="39"/>
                </a:cxn>
              </a:cxnLst>
              <a:rect l="0" t="0" r="r" b="b"/>
              <a:pathLst>
                <a:path w="42" h="39">
                  <a:moveTo>
                    <a:pt x="42" y="39"/>
                  </a:moveTo>
                  <a:lnTo>
                    <a:pt x="42" y="10"/>
                  </a:lnTo>
                  <a:lnTo>
                    <a:pt x="0" y="0"/>
                  </a:lnTo>
                  <a:lnTo>
                    <a:pt x="0" y="29"/>
                  </a:lnTo>
                  <a:lnTo>
                    <a:pt x="42" y="3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" name="Freeform 114"/>
            <p:cNvSpPr/>
            <p:nvPr/>
          </p:nvSpPr>
          <p:spPr bwMode="auto">
            <a:xfrm>
              <a:off x="6968282" y="6607070"/>
              <a:ext cx="80614" cy="45168"/>
            </a:xfrm>
            <a:custGeom>
              <a:avLst/>
              <a:gdLst/>
              <a:ahLst/>
              <a:cxnLst>
                <a:cxn ang="0">
                  <a:pos x="51" y="10"/>
                </a:cxn>
                <a:cxn ang="0">
                  <a:pos x="43" y="29"/>
                </a:cxn>
                <a:cxn ang="0">
                  <a:pos x="0" y="19"/>
                </a:cxn>
                <a:cxn ang="0">
                  <a:pos x="9" y="0"/>
                </a:cxn>
                <a:cxn ang="0">
                  <a:pos x="51" y="10"/>
                </a:cxn>
              </a:cxnLst>
              <a:rect l="0" t="0" r="r" b="b"/>
              <a:pathLst>
                <a:path w="51" h="29">
                  <a:moveTo>
                    <a:pt x="51" y="10"/>
                  </a:moveTo>
                  <a:lnTo>
                    <a:pt x="43" y="29"/>
                  </a:lnTo>
                  <a:lnTo>
                    <a:pt x="0" y="19"/>
                  </a:lnTo>
                  <a:lnTo>
                    <a:pt x="9" y="0"/>
                  </a:lnTo>
                  <a:lnTo>
                    <a:pt x="51" y="1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" name="Freeform 115"/>
            <p:cNvSpPr/>
            <p:nvPr/>
          </p:nvSpPr>
          <p:spPr bwMode="auto">
            <a:xfrm>
              <a:off x="6983533" y="4648142"/>
              <a:ext cx="498938" cy="1975657"/>
            </a:xfrm>
            <a:custGeom>
              <a:avLst/>
              <a:gdLst/>
              <a:ahLst/>
              <a:cxnLst>
                <a:cxn ang="0">
                  <a:pos x="315" y="10"/>
                </a:cxn>
                <a:cxn ang="0">
                  <a:pos x="273" y="0"/>
                </a:cxn>
                <a:cxn ang="0">
                  <a:pos x="0" y="1234"/>
                </a:cxn>
                <a:cxn ang="0">
                  <a:pos x="42" y="1244"/>
                </a:cxn>
                <a:cxn ang="0">
                  <a:pos x="315" y="10"/>
                </a:cxn>
              </a:cxnLst>
              <a:rect l="0" t="0" r="r" b="b"/>
              <a:pathLst>
                <a:path w="315" h="1244">
                  <a:moveTo>
                    <a:pt x="315" y="10"/>
                  </a:moveTo>
                  <a:lnTo>
                    <a:pt x="273" y="0"/>
                  </a:lnTo>
                  <a:lnTo>
                    <a:pt x="0" y="1234"/>
                  </a:lnTo>
                  <a:lnTo>
                    <a:pt x="42" y="1244"/>
                  </a:lnTo>
                  <a:lnTo>
                    <a:pt x="315" y="1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Freeform 116"/>
            <p:cNvSpPr/>
            <p:nvPr/>
          </p:nvSpPr>
          <p:spPr bwMode="auto">
            <a:xfrm>
              <a:off x="7428001" y="4602974"/>
              <a:ext cx="69721" cy="76952"/>
            </a:xfrm>
            <a:custGeom>
              <a:avLst/>
              <a:gdLst/>
              <a:ahLst/>
              <a:cxnLst>
                <a:cxn ang="0">
                  <a:pos x="26" y="49"/>
                </a:cxn>
                <a:cxn ang="0">
                  <a:pos x="43" y="39"/>
                </a:cxn>
                <a:cxn ang="0">
                  <a:pos x="17" y="0"/>
                </a:cxn>
                <a:cxn ang="0">
                  <a:pos x="0" y="10"/>
                </a:cxn>
                <a:cxn ang="0">
                  <a:pos x="26" y="49"/>
                </a:cxn>
              </a:cxnLst>
              <a:rect l="0" t="0" r="r" b="b"/>
              <a:pathLst>
                <a:path w="43" h="49">
                  <a:moveTo>
                    <a:pt x="26" y="49"/>
                  </a:moveTo>
                  <a:lnTo>
                    <a:pt x="43" y="39"/>
                  </a:lnTo>
                  <a:lnTo>
                    <a:pt x="17" y="0"/>
                  </a:lnTo>
                  <a:lnTo>
                    <a:pt x="0" y="10"/>
                  </a:lnTo>
                  <a:lnTo>
                    <a:pt x="26" y="4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Freeform 117"/>
            <p:cNvSpPr/>
            <p:nvPr/>
          </p:nvSpPr>
          <p:spPr bwMode="auto">
            <a:xfrm>
              <a:off x="6103311" y="5502977"/>
              <a:ext cx="67542" cy="93681"/>
            </a:xfrm>
            <a:custGeom>
              <a:avLst/>
              <a:gdLst/>
              <a:ahLst/>
              <a:cxnLst>
                <a:cxn ang="0">
                  <a:pos x="43" y="39"/>
                </a:cxn>
                <a:cxn ang="0">
                  <a:pos x="17" y="58"/>
                </a:cxn>
                <a:cxn ang="0">
                  <a:pos x="0" y="9"/>
                </a:cxn>
                <a:cxn ang="0">
                  <a:pos x="17" y="0"/>
                </a:cxn>
                <a:cxn ang="0">
                  <a:pos x="43" y="39"/>
                </a:cxn>
              </a:cxnLst>
              <a:rect l="0" t="0" r="r" b="b"/>
              <a:pathLst>
                <a:path w="43" h="58">
                  <a:moveTo>
                    <a:pt x="43" y="39"/>
                  </a:moveTo>
                  <a:lnTo>
                    <a:pt x="17" y="58"/>
                  </a:lnTo>
                  <a:lnTo>
                    <a:pt x="0" y="9"/>
                  </a:lnTo>
                  <a:lnTo>
                    <a:pt x="17" y="0"/>
                  </a:lnTo>
                  <a:lnTo>
                    <a:pt x="43" y="3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" name="Freeform 118"/>
            <p:cNvSpPr/>
            <p:nvPr/>
          </p:nvSpPr>
          <p:spPr bwMode="auto">
            <a:xfrm>
              <a:off x="6129456" y="4618030"/>
              <a:ext cx="1342120" cy="946843"/>
            </a:xfrm>
            <a:custGeom>
              <a:avLst/>
              <a:gdLst/>
              <a:ahLst/>
              <a:cxnLst>
                <a:cxn ang="0">
                  <a:pos x="845" y="39"/>
                </a:cxn>
                <a:cxn ang="0">
                  <a:pos x="819" y="0"/>
                </a:cxn>
                <a:cxn ang="0">
                  <a:pos x="0" y="558"/>
                </a:cxn>
                <a:cxn ang="0">
                  <a:pos x="26" y="597"/>
                </a:cxn>
                <a:cxn ang="0">
                  <a:pos x="845" y="39"/>
                </a:cxn>
              </a:cxnLst>
              <a:rect l="0" t="0" r="r" b="b"/>
              <a:pathLst>
                <a:path w="845" h="597">
                  <a:moveTo>
                    <a:pt x="845" y="39"/>
                  </a:moveTo>
                  <a:lnTo>
                    <a:pt x="819" y="0"/>
                  </a:lnTo>
                  <a:lnTo>
                    <a:pt x="0" y="558"/>
                  </a:lnTo>
                  <a:lnTo>
                    <a:pt x="26" y="597"/>
                  </a:lnTo>
                  <a:lnTo>
                    <a:pt x="845" y="3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" name="Freeform 119"/>
            <p:cNvSpPr/>
            <p:nvPr/>
          </p:nvSpPr>
          <p:spPr bwMode="auto">
            <a:xfrm>
              <a:off x="6103311" y="5487921"/>
              <a:ext cx="67542" cy="76952"/>
            </a:xfrm>
            <a:custGeom>
              <a:avLst/>
              <a:gdLst/>
              <a:ahLst/>
              <a:cxnLst>
                <a:cxn ang="0">
                  <a:pos x="43" y="19"/>
                </a:cxn>
                <a:cxn ang="0">
                  <a:pos x="26" y="0"/>
                </a:cxn>
                <a:cxn ang="0">
                  <a:pos x="0" y="29"/>
                </a:cxn>
                <a:cxn ang="0">
                  <a:pos x="9" y="49"/>
                </a:cxn>
                <a:cxn ang="0">
                  <a:pos x="43" y="19"/>
                </a:cxn>
              </a:cxnLst>
              <a:rect l="0" t="0" r="r" b="b"/>
              <a:pathLst>
                <a:path w="43" h="49">
                  <a:moveTo>
                    <a:pt x="43" y="19"/>
                  </a:moveTo>
                  <a:lnTo>
                    <a:pt x="26" y="0"/>
                  </a:lnTo>
                  <a:lnTo>
                    <a:pt x="0" y="29"/>
                  </a:lnTo>
                  <a:lnTo>
                    <a:pt x="9" y="49"/>
                  </a:lnTo>
                  <a:lnTo>
                    <a:pt x="43" y="1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Freeform 120"/>
            <p:cNvSpPr/>
            <p:nvPr/>
          </p:nvSpPr>
          <p:spPr bwMode="auto">
            <a:xfrm>
              <a:off x="6983533" y="6592014"/>
              <a:ext cx="80615" cy="76952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51" y="10"/>
                </a:cxn>
                <a:cxn ang="0">
                  <a:pos x="17" y="49"/>
                </a:cxn>
                <a:cxn ang="0">
                  <a:pos x="0" y="29"/>
                </a:cxn>
                <a:cxn ang="0">
                  <a:pos x="34" y="0"/>
                </a:cxn>
              </a:cxnLst>
              <a:rect l="0" t="0" r="r" b="b"/>
              <a:pathLst>
                <a:path w="51" h="49">
                  <a:moveTo>
                    <a:pt x="34" y="0"/>
                  </a:moveTo>
                  <a:lnTo>
                    <a:pt x="51" y="10"/>
                  </a:lnTo>
                  <a:lnTo>
                    <a:pt x="17" y="49"/>
                  </a:lnTo>
                  <a:lnTo>
                    <a:pt x="0" y="2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Freeform 121"/>
            <p:cNvSpPr/>
            <p:nvPr/>
          </p:nvSpPr>
          <p:spPr bwMode="auto">
            <a:xfrm>
              <a:off x="6116384" y="5518033"/>
              <a:ext cx="921619" cy="1119148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0" y="30"/>
                </a:cxn>
                <a:cxn ang="0">
                  <a:pos x="546" y="705"/>
                </a:cxn>
                <a:cxn ang="0">
                  <a:pos x="580" y="676"/>
                </a:cxn>
                <a:cxn ang="0">
                  <a:pos x="34" y="0"/>
                </a:cxn>
              </a:cxnLst>
              <a:rect l="0" t="0" r="r" b="b"/>
              <a:pathLst>
                <a:path w="580" h="705">
                  <a:moveTo>
                    <a:pt x="34" y="0"/>
                  </a:moveTo>
                  <a:lnTo>
                    <a:pt x="0" y="30"/>
                  </a:lnTo>
                  <a:lnTo>
                    <a:pt x="546" y="705"/>
                  </a:lnTo>
                  <a:lnTo>
                    <a:pt x="580" y="67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Freeform 122"/>
            <p:cNvSpPr/>
            <p:nvPr/>
          </p:nvSpPr>
          <p:spPr bwMode="auto">
            <a:xfrm>
              <a:off x="6129456" y="5487921"/>
              <a:ext cx="69721" cy="76952"/>
            </a:xfrm>
            <a:custGeom>
              <a:avLst/>
              <a:gdLst/>
              <a:ahLst/>
              <a:cxnLst>
                <a:cxn ang="0">
                  <a:pos x="26" y="49"/>
                </a:cxn>
                <a:cxn ang="0">
                  <a:pos x="43" y="39"/>
                </a:cxn>
                <a:cxn ang="0">
                  <a:pos x="17" y="0"/>
                </a:cxn>
                <a:cxn ang="0">
                  <a:pos x="0" y="10"/>
                </a:cxn>
                <a:cxn ang="0">
                  <a:pos x="26" y="49"/>
                </a:cxn>
              </a:cxnLst>
              <a:rect l="0" t="0" r="r" b="b"/>
              <a:pathLst>
                <a:path w="43" h="49">
                  <a:moveTo>
                    <a:pt x="26" y="49"/>
                  </a:moveTo>
                  <a:lnTo>
                    <a:pt x="43" y="39"/>
                  </a:lnTo>
                  <a:lnTo>
                    <a:pt x="17" y="0"/>
                  </a:lnTo>
                  <a:lnTo>
                    <a:pt x="0" y="10"/>
                  </a:lnTo>
                  <a:lnTo>
                    <a:pt x="26" y="4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Freeform 123"/>
            <p:cNvSpPr/>
            <p:nvPr/>
          </p:nvSpPr>
          <p:spPr bwMode="auto">
            <a:xfrm>
              <a:off x="5425716" y="6172124"/>
              <a:ext cx="67541" cy="92008"/>
            </a:xfrm>
            <a:custGeom>
              <a:avLst/>
              <a:gdLst/>
              <a:ahLst/>
              <a:cxnLst>
                <a:cxn ang="0">
                  <a:pos x="42" y="39"/>
                </a:cxn>
                <a:cxn ang="0">
                  <a:pos x="25" y="58"/>
                </a:cxn>
                <a:cxn ang="0">
                  <a:pos x="0" y="19"/>
                </a:cxn>
                <a:cxn ang="0">
                  <a:pos x="17" y="0"/>
                </a:cxn>
                <a:cxn ang="0">
                  <a:pos x="42" y="39"/>
                </a:cxn>
              </a:cxnLst>
              <a:rect l="0" t="0" r="r" b="b"/>
              <a:pathLst>
                <a:path w="42" h="58">
                  <a:moveTo>
                    <a:pt x="42" y="39"/>
                  </a:moveTo>
                  <a:lnTo>
                    <a:pt x="25" y="58"/>
                  </a:lnTo>
                  <a:lnTo>
                    <a:pt x="0" y="19"/>
                  </a:lnTo>
                  <a:lnTo>
                    <a:pt x="17" y="0"/>
                  </a:lnTo>
                  <a:lnTo>
                    <a:pt x="42" y="3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Freeform 124"/>
            <p:cNvSpPr/>
            <p:nvPr/>
          </p:nvSpPr>
          <p:spPr bwMode="auto">
            <a:xfrm>
              <a:off x="5454039" y="5502977"/>
              <a:ext cx="716815" cy="731044"/>
            </a:xfrm>
            <a:custGeom>
              <a:avLst/>
              <a:gdLst/>
              <a:ahLst/>
              <a:cxnLst>
                <a:cxn ang="0">
                  <a:pos x="452" y="39"/>
                </a:cxn>
                <a:cxn ang="0">
                  <a:pos x="426" y="0"/>
                </a:cxn>
                <a:cxn ang="0">
                  <a:pos x="0" y="421"/>
                </a:cxn>
                <a:cxn ang="0">
                  <a:pos x="25" y="460"/>
                </a:cxn>
                <a:cxn ang="0">
                  <a:pos x="452" y="39"/>
                </a:cxn>
              </a:cxnLst>
              <a:rect l="0" t="0" r="r" b="b"/>
              <a:pathLst>
                <a:path w="452" h="460">
                  <a:moveTo>
                    <a:pt x="452" y="39"/>
                  </a:moveTo>
                  <a:lnTo>
                    <a:pt x="426" y="0"/>
                  </a:lnTo>
                  <a:lnTo>
                    <a:pt x="0" y="421"/>
                  </a:lnTo>
                  <a:lnTo>
                    <a:pt x="25" y="460"/>
                  </a:lnTo>
                  <a:lnTo>
                    <a:pt x="452" y="3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Freeform 125"/>
            <p:cNvSpPr/>
            <p:nvPr/>
          </p:nvSpPr>
          <p:spPr bwMode="auto">
            <a:xfrm>
              <a:off x="5425716" y="6157069"/>
              <a:ext cx="54468" cy="92007"/>
            </a:xfrm>
            <a:custGeom>
              <a:avLst/>
              <a:gdLst/>
              <a:ahLst/>
              <a:cxnLst>
                <a:cxn ang="0">
                  <a:pos x="34" y="10"/>
                </a:cxn>
                <a:cxn ang="0">
                  <a:pos x="8" y="0"/>
                </a:cxn>
                <a:cxn ang="0">
                  <a:pos x="0" y="49"/>
                </a:cxn>
                <a:cxn ang="0">
                  <a:pos x="25" y="59"/>
                </a:cxn>
                <a:cxn ang="0">
                  <a:pos x="34" y="10"/>
                </a:cxn>
              </a:cxnLst>
              <a:rect l="0" t="0" r="r" b="b"/>
              <a:pathLst>
                <a:path w="34" h="59">
                  <a:moveTo>
                    <a:pt x="34" y="10"/>
                  </a:moveTo>
                  <a:lnTo>
                    <a:pt x="8" y="0"/>
                  </a:lnTo>
                  <a:lnTo>
                    <a:pt x="0" y="49"/>
                  </a:lnTo>
                  <a:lnTo>
                    <a:pt x="25" y="59"/>
                  </a:lnTo>
                  <a:lnTo>
                    <a:pt x="34" y="1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" name="Freeform 126"/>
            <p:cNvSpPr/>
            <p:nvPr/>
          </p:nvSpPr>
          <p:spPr bwMode="auto">
            <a:xfrm>
              <a:off x="7103365" y="6592014"/>
              <a:ext cx="41396" cy="76952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6" y="0"/>
                </a:cxn>
                <a:cxn ang="0">
                  <a:pos x="18" y="49"/>
                </a:cxn>
                <a:cxn ang="0">
                  <a:pos x="0" y="49"/>
                </a:cxn>
                <a:cxn ang="0">
                  <a:pos x="9" y="0"/>
                </a:cxn>
              </a:cxnLst>
              <a:rect l="0" t="0" r="r" b="b"/>
              <a:pathLst>
                <a:path w="26" h="49">
                  <a:moveTo>
                    <a:pt x="9" y="0"/>
                  </a:moveTo>
                  <a:lnTo>
                    <a:pt x="26" y="0"/>
                  </a:lnTo>
                  <a:lnTo>
                    <a:pt x="18" y="49"/>
                  </a:lnTo>
                  <a:lnTo>
                    <a:pt x="0" y="4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" name="Freeform 127"/>
            <p:cNvSpPr/>
            <p:nvPr/>
          </p:nvSpPr>
          <p:spPr bwMode="auto">
            <a:xfrm>
              <a:off x="5464934" y="6172124"/>
              <a:ext cx="1653683" cy="496842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49"/>
                </a:cxn>
                <a:cxn ang="0">
                  <a:pos x="1032" y="313"/>
                </a:cxn>
                <a:cxn ang="0">
                  <a:pos x="1041" y="264"/>
                </a:cxn>
                <a:cxn ang="0">
                  <a:pos x="9" y="0"/>
                </a:cxn>
              </a:cxnLst>
              <a:rect l="0" t="0" r="r" b="b"/>
              <a:pathLst>
                <a:path w="1041" h="313">
                  <a:moveTo>
                    <a:pt x="9" y="0"/>
                  </a:moveTo>
                  <a:lnTo>
                    <a:pt x="0" y="49"/>
                  </a:lnTo>
                  <a:lnTo>
                    <a:pt x="1032" y="313"/>
                  </a:lnTo>
                  <a:lnTo>
                    <a:pt x="1041" y="26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" name="Freeform 128"/>
            <p:cNvSpPr/>
            <p:nvPr/>
          </p:nvSpPr>
          <p:spPr bwMode="auto">
            <a:xfrm>
              <a:off x="3569407" y="5502977"/>
              <a:ext cx="54468" cy="7862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0"/>
                </a:cxn>
                <a:cxn ang="0">
                  <a:pos x="8" y="49"/>
                </a:cxn>
                <a:cxn ang="0">
                  <a:pos x="34" y="49"/>
                </a:cxn>
                <a:cxn ang="0">
                  <a:pos x="25" y="0"/>
                </a:cxn>
              </a:cxnLst>
              <a:rect l="0" t="0" r="r" b="b"/>
              <a:pathLst>
                <a:path w="34" h="49">
                  <a:moveTo>
                    <a:pt x="25" y="0"/>
                  </a:moveTo>
                  <a:lnTo>
                    <a:pt x="0" y="0"/>
                  </a:lnTo>
                  <a:lnTo>
                    <a:pt x="8" y="49"/>
                  </a:lnTo>
                  <a:lnTo>
                    <a:pt x="34" y="4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" name="Freeform 129"/>
            <p:cNvSpPr/>
            <p:nvPr/>
          </p:nvSpPr>
          <p:spPr bwMode="auto">
            <a:xfrm>
              <a:off x="7428001" y="4602974"/>
              <a:ext cx="43575" cy="9200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7" y="0"/>
                </a:cxn>
                <a:cxn ang="0">
                  <a:pos x="26" y="49"/>
                </a:cxn>
                <a:cxn ang="0">
                  <a:pos x="9" y="58"/>
                </a:cxn>
                <a:cxn ang="0">
                  <a:pos x="0" y="10"/>
                </a:cxn>
              </a:cxnLst>
              <a:rect l="0" t="0" r="r" b="b"/>
              <a:pathLst>
                <a:path w="26" h="58">
                  <a:moveTo>
                    <a:pt x="0" y="10"/>
                  </a:moveTo>
                  <a:lnTo>
                    <a:pt x="17" y="0"/>
                  </a:lnTo>
                  <a:lnTo>
                    <a:pt x="26" y="49"/>
                  </a:lnTo>
                  <a:lnTo>
                    <a:pt x="9" y="58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" name="Freeform 130"/>
            <p:cNvSpPr/>
            <p:nvPr/>
          </p:nvSpPr>
          <p:spPr bwMode="auto">
            <a:xfrm>
              <a:off x="3608625" y="4618030"/>
              <a:ext cx="3836806" cy="963572"/>
            </a:xfrm>
            <a:custGeom>
              <a:avLst/>
              <a:gdLst/>
              <a:ahLst/>
              <a:cxnLst>
                <a:cxn ang="0">
                  <a:pos x="0" y="558"/>
                </a:cxn>
                <a:cxn ang="0">
                  <a:pos x="9" y="607"/>
                </a:cxn>
                <a:cxn ang="0">
                  <a:pos x="2415" y="48"/>
                </a:cxn>
                <a:cxn ang="0">
                  <a:pos x="2406" y="0"/>
                </a:cxn>
                <a:cxn ang="0">
                  <a:pos x="0" y="558"/>
                </a:cxn>
              </a:cxnLst>
              <a:rect l="0" t="0" r="r" b="b"/>
              <a:pathLst>
                <a:path w="2415" h="607">
                  <a:moveTo>
                    <a:pt x="0" y="558"/>
                  </a:moveTo>
                  <a:lnTo>
                    <a:pt x="9" y="607"/>
                  </a:lnTo>
                  <a:lnTo>
                    <a:pt x="2415" y="48"/>
                  </a:lnTo>
                  <a:lnTo>
                    <a:pt x="2406" y="0"/>
                  </a:lnTo>
                  <a:lnTo>
                    <a:pt x="0" y="558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Freeform 131"/>
            <p:cNvSpPr/>
            <p:nvPr/>
          </p:nvSpPr>
          <p:spPr bwMode="auto">
            <a:xfrm>
              <a:off x="3569407" y="5487921"/>
              <a:ext cx="54468" cy="93681"/>
            </a:xfrm>
            <a:custGeom>
              <a:avLst/>
              <a:gdLst/>
              <a:ahLst/>
              <a:cxnLst>
                <a:cxn ang="0">
                  <a:pos x="34" y="10"/>
                </a:cxn>
                <a:cxn ang="0">
                  <a:pos x="17" y="0"/>
                </a:cxn>
                <a:cxn ang="0">
                  <a:pos x="0" y="49"/>
                </a:cxn>
                <a:cxn ang="0">
                  <a:pos x="17" y="59"/>
                </a:cxn>
                <a:cxn ang="0">
                  <a:pos x="34" y="10"/>
                </a:cxn>
              </a:cxnLst>
              <a:rect l="0" t="0" r="r" b="b"/>
              <a:pathLst>
                <a:path w="34" h="59">
                  <a:moveTo>
                    <a:pt x="34" y="10"/>
                  </a:moveTo>
                  <a:lnTo>
                    <a:pt x="17" y="0"/>
                  </a:lnTo>
                  <a:lnTo>
                    <a:pt x="0" y="49"/>
                  </a:lnTo>
                  <a:lnTo>
                    <a:pt x="17" y="59"/>
                  </a:lnTo>
                  <a:lnTo>
                    <a:pt x="34" y="1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Freeform 132"/>
            <p:cNvSpPr/>
            <p:nvPr/>
          </p:nvSpPr>
          <p:spPr bwMode="auto">
            <a:xfrm>
              <a:off x="5454039" y="6172124"/>
              <a:ext cx="52290" cy="76952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34" y="9"/>
                </a:cxn>
                <a:cxn ang="0">
                  <a:pos x="25" y="49"/>
                </a:cxn>
                <a:cxn ang="0">
                  <a:pos x="0" y="49"/>
                </a:cxn>
                <a:cxn ang="0">
                  <a:pos x="17" y="0"/>
                </a:cxn>
              </a:cxnLst>
              <a:rect l="0" t="0" r="r" b="b"/>
              <a:pathLst>
                <a:path w="34" h="49">
                  <a:moveTo>
                    <a:pt x="17" y="0"/>
                  </a:moveTo>
                  <a:lnTo>
                    <a:pt x="34" y="9"/>
                  </a:lnTo>
                  <a:lnTo>
                    <a:pt x="25" y="49"/>
                  </a:lnTo>
                  <a:lnTo>
                    <a:pt x="0" y="4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9" name="Freeform 133"/>
            <p:cNvSpPr/>
            <p:nvPr/>
          </p:nvSpPr>
          <p:spPr bwMode="auto">
            <a:xfrm>
              <a:off x="3597731" y="5502977"/>
              <a:ext cx="1882454" cy="746099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0" y="49"/>
                </a:cxn>
                <a:cxn ang="0">
                  <a:pos x="1169" y="470"/>
                </a:cxn>
                <a:cxn ang="0">
                  <a:pos x="1186" y="421"/>
                </a:cxn>
                <a:cxn ang="0">
                  <a:pos x="17" y="0"/>
                </a:cxn>
              </a:cxnLst>
              <a:rect l="0" t="0" r="r" b="b"/>
              <a:pathLst>
                <a:path w="1186" h="470">
                  <a:moveTo>
                    <a:pt x="17" y="0"/>
                  </a:moveTo>
                  <a:lnTo>
                    <a:pt x="0" y="49"/>
                  </a:lnTo>
                  <a:lnTo>
                    <a:pt x="1169" y="470"/>
                  </a:lnTo>
                  <a:lnTo>
                    <a:pt x="1186" y="42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0" name="Oval 134"/>
            <p:cNvSpPr>
              <a:spLocks noChangeArrowheads="1"/>
            </p:cNvSpPr>
            <p:nvPr/>
          </p:nvSpPr>
          <p:spPr bwMode="auto">
            <a:xfrm>
              <a:off x="7048896" y="4385501"/>
              <a:ext cx="747317" cy="51189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Oval 135"/>
            <p:cNvSpPr>
              <a:spLocks noChangeArrowheads="1"/>
            </p:cNvSpPr>
            <p:nvPr/>
          </p:nvSpPr>
          <p:spPr bwMode="auto">
            <a:xfrm>
              <a:off x="7048896" y="4382155"/>
              <a:ext cx="747317" cy="518589"/>
            </a:xfrm>
            <a:prstGeom prst="ellipse">
              <a:avLst/>
            </a:prstGeom>
            <a:noFill/>
            <a:ln w="26988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Rectangle 136"/>
            <p:cNvSpPr>
              <a:spLocks noChangeArrowheads="1"/>
            </p:cNvSpPr>
            <p:nvPr/>
          </p:nvSpPr>
          <p:spPr bwMode="auto">
            <a:xfrm>
              <a:off x="7186159" y="4507621"/>
              <a:ext cx="527261" cy="269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JFK</a:t>
              </a:r>
              <a:endPara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3" name="Oval 137"/>
            <p:cNvSpPr>
              <a:spLocks noChangeArrowheads="1"/>
            </p:cNvSpPr>
            <p:nvPr/>
          </p:nvSpPr>
          <p:spPr bwMode="auto">
            <a:xfrm>
              <a:off x="5085828" y="5922867"/>
              <a:ext cx="747316" cy="51357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" name="Oval 138"/>
            <p:cNvSpPr>
              <a:spLocks noChangeArrowheads="1"/>
            </p:cNvSpPr>
            <p:nvPr/>
          </p:nvSpPr>
          <p:spPr bwMode="auto">
            <a:xfrm>
              <a:off x="5085828" y="5919521"/>
              <a:ext cx="747316" cy="520262"/>
            </a:xfrm>
            <a:prstGeom prst="ellipse">
              <a:avLst/>
            </a:prstGeom>
            <a:noFill/>
            <a:ln w="26988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5" name="Oval 139"/>
            <p:cNvSpPr>
              <a:spLocks noChangeArrowheads="1"/>
            </p:cNvSpPr>
            <p:nvPr/>
          </p:nvSpPr>
          <p:spPr bwMode="auto">
            <a:xfrm>
              <a:off x="6632752" y="6341084"/>
              <a:ext cx="742958" cy="51357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6" name="Oval 140"/>
            <p:cNvSpPr>
              <a:spLocks noChangeArrowheads="1"/>
            </p:cNvSpPr>
            <p:nvPr/>
          </p:nvSpPr>
          <p:spPr bwMode="auto">
            <a:xfrm>
              <a:off x="6630573" y="6339411"/>
              <a:ext cx="745138" cy="518589"/>
            </a:xfrm>
            <a:prstGeom prst="ellipse">
              <a:avLst/>
            </a:prstGeom>
            <a:noFill/>
            <a:ln w="26988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7" name="Oval 141"/>
            <p:cNvSpPr>
              <a:spLocks noChangeArrowheads="1"/>
            </p:cNvSpPr>
            <p:nvPr/>
          </p:nvSpPr>
          <p:spPr bwMode="auto">
            <a:xfrm>
              <a:off x="5750351" y="5270449"/>
              <a:ext cx="745138" cy="51357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" name="Oval 142"/>
            <p:cNvSpPr>
              <a:spLocks noChangeArrowheads="1"/>
            </p:cNvSpPr>
            <p:nvPr/>
          </p:nvSpPr>
          <p:spPr bwMode="auto">
            <a:xfrm>
              <a:off x="5750351" y="5267103"/>
              <a:ext cx="745138" cy="518589"/>
            </a:xfrm>
            <a:prstGeom prst="ellipse">
              <a:avLst/>
            </a:prstGeom>
            <a:noFill/>
            <a:ln w="26988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9" name="Oval 143"/>
            <p:cNvSpPr>
              <a:spLocks noChangeArrowheads="1"/>
            </p:cNvSpPr>
            <p:nvPr/>
          </p:nvSpPr>
          <p:spPr bwMode="auto">
            <a:xfrm>
              <a:off x="3218625" y="5253720"/>
              <a:ext cx="745138" cy="51357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0" name="Oval 144"/>
            <p:cNvSpPr>
              <a:spLocks noChangeArrowheads="1"/>
            </p:cNvSpPr>
            <p:nvPr/>
          </p:nvSpPr>
          <p:spPr bwMode="auto">
            <a:xfrm>
              <a:off x="3218625" y="5252046"/>
              <a:ext cx="745138" cy="518589"/>
            </a:xfrm>
            <a:prstGeom prst="ellipse">
              <a:avLst/>
            </a:prstGeom>
            <a:noFill/>
            <a:ln w="26988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1" name="Oval 145"/>
            <p:cNvSpPr>
              <a:spLocks noChangeArrowheads="1"/>
            </p:cNvSpPr>
            <p:nvPr/>
          </p:nvSpPr>
          <p:spPr bwMode="auto">
            <a:xfrm>
              <a:off x="2135779" y="5705394"/>
              <a:ext cx="745138" cy="51357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2" name="Oval 146"/>
            <p:cNvSpPr>
              <a:spLocks noChangeArrowheads="1"/>
            </p:cNvSpPr>
            <p:nvPr/>
          </p:nvSpPr>
          <p:spPr bwMode="auto">
            <a:xfrm>
              <a:off x="2133600" y="5702049"/>
              <a:ext cx="747317" cy="520262"/>
            </a:xfrm>
            <a:prstGeom prst="ellipse">
              <a:avLst/>
            </a:prstGeom>
            <a:noFill/>
            <a:ln w="26988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" name="Rectangle 147"/>
            <p:cNvSpPr>
              <a:spLocks noChangeArrowheads="1"/>
            </p:cNvSpPr>
            <p:nvPr/>
          </p:nvSpPr>
          <p:spPr bwMode="auto">
            <a:xfrm>
              <a:off x="3340636" y="5394241"/>
              <a:ext cx="557764" cy="269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LAX</a:t>
              </a: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4" name="Rectangle 148"/>
            <p:cNvSpPr>
              <a:spLocks noChangeArrowheads="1"/>
            </p:cNvSpPr>
            <p:nvPr/>
          </p:nvSpPr>
          <p:spPr bwMode="auto">
            <a:xfrm>
              <a:off x="5181694" y="6063388"/>
              <a:ext cx="655808" cy="269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DFW</a:t>
              </a: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5" name="Rectangle 150"/>
            <p:cNvSpPr>
              <a:spLocks noChangeArrowheads="1"/>
            </p:cNvSpPr>
            <p:nvPr/>
          </p:nvSpPr>
          <p:spPr bwMode="auto">
            <a:xfrm>
              <a:off x="5913759" y="5394241"/>
              <a:ext cx="509831" cy="269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STL</a:t>
              </a: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6" name="Rectangle 151"/>
            <p:cNvSpPr>
              <a:spLocks noChangeArrowheads="1"/>
            </p:cNvSpPr>
            <p:nvPr/>
          </p:nvSpPr>
          <p:spPr bwMode="auto">
            <a:xfrm>
              <a:off x="2255611" y="5812458"/>
              <a:ext cx="607876" cy="269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HNL</a:t>
              </a: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7" name="Rectangle 149"/>
            <p:cNvSpPr>
              <a:spLocks noChangeArrowheads="1"/>
            </p:cNvSpPr>
            <p:nvPr/>
          </p:nvSpPr>
          <p:spPr bwMode="auto">
            <a:xfrm>
              <a:off x="6780908" y="6401307"/>
              <a:ext cx="544691" cy="26765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FTL</a:t>
              </a: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28" name="Group 19"/>
          <p:cNvGrpSpPr/>
          <p:nvPr/>
        </p:nvGrpSpPr>
        <p:grpSpPr>
          <a:xfrm>
            <a:off x="590562" y="3881321"/>
            <a:ext cx="3209981" cy="3356422"/>
            <a:chOff x="2928" y="2544"/>
            <a:chExt cx="1152" cy="1344"/>
          </a:xfrm>
        </p:grpSpPr>
        <p:sp>
          <p:nvSpPr>
            <p:cNvPr id="129" name="Oval 20"/>
            <p:cNvSpPr/>
            <p:nvPr/>
          </p:nvSpPr>
          <p:spPr>
            <a:xfrm>
              <a:off x="3792" y="268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0" name="Oval 21"/>
            <p:cNvSpPr/>
            <p:nvPr/>
          </p:nvSpPr>
          <p:spPr>
            <a:xfrm>
              <a:off x="2928" y="268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Oval 22"/>
            <p:cNvSpPr/>
            <p:nvPr/>
          </p:nvSpPr>
          <p:spPr>
            <a:xfrm>
              <a:off x="2928" y="3600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Oval 23"/>
            <p:cNvSpPr/>
            <p:nvPr/>
          </p:nvSpPr>
          <p:spPr>
            <a:xfrm>
              <a:off x="3792" y="3600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3" name="Text Box 24"/>
            <p:cNvSpPr txBox="1"/>
            <p:nvPr/>
          </p:nvSpPr>
          <p:spPr>
            <a:xfrm>
              <a:off x="3312" y="2544"/>
              <a:ext cx="432" cy="12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34" name="Oval 25"/>
            <p:cNvSpPr/>
            <p:nvPr/>
          </p:nvSpPr>
          <p:spPr>
            <a:xfrm>
              <a:off x="3408" y="3120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5" name="Line 26"/>
            <p:cNvSpPr/>
            <p:nvPr/>
          </p:nvSpPr>
          <p:spPr>
            <a:xfrm>
              <a:off x="3216" y="2832"/>
              <a:ext cx="57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36" name="Line 27"/>
            <p:cNvSpPr/>
            <p:nvPr/>
          </p:nvSpPr>
          <p:spPr>
            <a:xfrm>
              <a:off x="3072" y="2976"/>
              <a:ext cx="0" cy="62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37" name="Line 28"/>
            <p:cNvSpPr/>
            <p:nvPr/>
          </p:nvSpPr>
          <p:spPr>
            <a:xfrm>
              <a:off x="3936" y="2976"/>
              <a:ext cx="0" cy="62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38" name="Line 29"/>
            <p:cNvSpPr/>
            <p:nvPr/>
          </p:nvSpPr>
          <p:spPr>
            <a:xfrm>
              <a:off x="3600" y="3408"/>
              <a:ext cx="192" cy="2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39" name="Line 30"/>
            <p:cNvSpPr/>
            <p:nvPr/>
          </p:nvSpPr>
          <p:spPr>
            <a:xfrm flipH="1">
              <a:off x="3168" y="3360"/>
              <a:ext cx="288" cy="2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0" name="Line 31"/>
            <p:cNvSpPr/>
            <p:nvPr/>
          </p:nvSpPr>
          <p:spPr>
            <a:xfrm flipH="1">
              <a:off x="3648" y="2928"/>
              <a:ext cx="192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</p:grpSp>
      <p:sp>
        <p:nvSpPr>
          <p:cNvPr id="142" name="文本框 141"/>
          <p:cNvSpPr txBox="1"/>
          <p:nvPr/>
        </p:nvSpPr>
        <p:spPr>
          <a:xfrm>
            <a:off x="549342" y="8187995"/>
            <a:ext cx="113124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Other data structures: Heap, Hashing, Strings, etc.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(Morning)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i="0" u="none" strike="noStrike" cap="none" dirty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  <a:p>
            <a:pPr marL="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dirty="0">
                <a:solidFill>
                  <a:schemeClr val="accent4"/>
                </a:solidFill>
                <a:sym typeface="Helvetica Neue" panose="020B0604020202020204"/>
              </a:rPr>
              <a:t>Common Data Structures in Programing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chemeClr val="accent4"/>
                </a:solidFill>
                <a:sym typeface="Helvetica Neue" panose="020B0604020202020204"/>
              </a:rPr>
              <a:t>Queue, Stack, Linked List, Tree, Graph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1" i="0" u="none" strike="noStrike" cap="none" dirty="0">
                <a:solidFill>
                  <a:srgbClr val="C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</a:pPr>
            <a:r>
              <a:rPr lang="en-US" dirty="0">
                <a:sym typeface="Helvetica Neue" panose="020B0604020202020204"/>
              </a:rPr>
              <a:t>Sequential Search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</a:pPr>
            <a:r>
              <a:rPr lang="en-US" dirty="0">
                <a:sym typeface="Helvetica Neue" panose="020B0604020202020204"/>
              </a:rPr>
              <a:t>Time Complexity and Space Complexity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Binary Search 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altLang="zh-CN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altLang="zh-CN" dirty="0">
                <a:sym typeface="Helvetica Neue" panose="020B0604020202020204"/>
              </a:rPr>
              <a:t>Sorting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Bubble Sort  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 dirty="0">
                <a:sym typeface="Helvetica Neue" panose="020B0604020202020204"/>
              </a:rPr>
              <a:t>]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Insertion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Selection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</a:t>
            </a:r>
            <a:r>
              <a:rPr lang="en-US" altLang="zh-CN" dirty="0">
                <a:sym typeface="Helvetica Neue" panose="020B0604020202020204"/>
              </a:rPr>
              <a:t> 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 </a:t>
            </a:r>
            <a:r>
              <a:rPr lang="en-US" altLang="zh-CN" dirty="0">
                <a:sym typeface="Helvetica Neue" panose="020B0604020202020204"/>
              </a:rPr>
              <a:t>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Optional 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altLang="zh-CN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 </a:t>
            </a:r>
          </a:p>
        </p:txBody>
      </p:sp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6997700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to search for an element in a list?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AutoNum type="arabicPeriod"/>
            </a:pPr>
            <a:r>
              <a:rPr lang="en-US" sz="2600" b="1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Sequential search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Go through each element and check if it is</a:t>
            </a:r>
            <a:r>
              <a:rPr lang="en-US" dirty="0"/>
              <a:t> 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the required element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Best case?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Worst case?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if the list is sorted?</a:t>
            </a:r>
          </a:p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Can we do better?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523" name="Shape 5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20450" y="2172350"/>
            <a:ext cx="4244400" cy="38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/>
          <p:nvPr/>
        </p:nvSpPr>
        <p:spPr>
          <a:xfrm>
            <a:off x="7770950" y="6443400"/>
            <a:ext cx="4343400" cy="67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http://www.spinachandyoga.com/how-to-deal-with-a-long-to-do-list-with-zen/</a:t>
            </a:r>
          </a:p>
        </p:txBody>
      </p:sp>
      <p:pic>
        <p:nvPicPr>
          <p:cNvPr id="525" name="Shape 52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90599" y="7232678"/>
            <a:ext cx="11023600" cy="20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/>
          <p:nvPr/>
        </p:nvSpPr>
        <p:spPr>
          <a:xfrm>
            <a:off x="1778000" y="9324200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http://www.csit.parkland.edu/~mbrandyberry/CS1Java/Lessons/Lesson27/BinarySearch.htm</a:t>
            </a:r>
          </a:p>
        </p:txBody>
      </p:sp>
      <p:sp>
        <p:nvSpPr>
          <p:cNvPr id="2" name="矩形 1"/>
          <p:cNvSpPr/>
          <p:nvPr/>
        </p:nvSpPr>
        <p:spPr>
          <a:xfrm>
            <a:off x="2396408" y="7491652"/>
            <a:ext cx="1047136" cy="177302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9531E-6 3.28125E-6 L 0.08056 3.2812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98 0.00146 L 0.16784 0.00146 " pathEditMode="relative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016 3.28125E-6 L 0.25525 -0.00147 " pathEditMode="relative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34 -0.0031 L 0.33911 -0.0031 " pathEditMode="relative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Shape 212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Time-Complexity: Upper Bound </a:t>
            </a:r>
            <a:r>
              <a:rPr lang="en-US" sz="4400" i="1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O</a:t>
            </a: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-notation</a:t>
            </a:r>
          </a:p>
        </p:txBody>
      </p:sp>
      <p:sp>
        <p:nvSpPr>
          <p:cNvPr id="2123" name="Shape 2123"/>
          <p:cNvSpPr txBox="1">
            <a:spLocks noGrp="1"/>
          </p:cNvSpPr>
          <p:nvPr>
            <p:ph type="body" idx="1"/>
          </p:nvPr>
        </p:nvSpPr>
        <p:spPr>
          <a:xfrm>
            <a:off x="2400300" y="2057400"/>
            <a:ext cx="3797299" cy="4000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+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0" i="1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j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	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+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124" name="Shape 2124"/>
          <p:cNvSpPr/>
          <p:nvPr/>
        </p:nvSpPr>
        <p:spPr>
          <a:xfrm>
            <a:off x="6273800" y="2324100"/>
            <a:ext cx="1447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25" name="Shape 2125"/>
          <p:cNvSpPr/>
          <p:nvPr/>
        </p:nvSpPr>
        <p:spPr>
          <a:xfrm>
            <a:off x="6273800" y="4686300"/>
            <a:ext cx="1447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26" name="Shape 2126"/>
          <p:cNvSpPr txBox="1"/>
          <p:nvPr/>
        </p:nvSpPr>
        <p:spPr>
          <a:xfrm>
            <a:off x="8115300" y="2247900"/>
            <a:ext cx="3797299" cy="35052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i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(n)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3400" i="1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3400" i="1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3400" i="1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2000" i="1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O(n</a:t>
            </a:r>
            <a:r>
              <a:rPr lang="en-US" sz="3400" i="1" baseline="30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</a:p>
        </p:txBody>
      </p:sp>
      <p:sp>
        <p:nvSpPr>
          <p:cNvPr id="2127" name="Shape 2127"/>
          <p:cNvSpPr/>
          <p:nvPr/>
        </p:nvSpPr>
        <p:spPr>
          <a:xfrm>
            <a:off x="939800" y="6248400"/>
            <a:ext cx="11353800" cy="25237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i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X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executes in 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10n</a:t>
            </a:r>
            <a:r>
              <a:rPr lang="en-US" sz="3200" baseline="30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+ n / 3.7 + 22 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steps → 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O(n</a:t>
            </a:r>
            <a:r>
              <a:rPr lang="en-US" sz="3400" i="1" baseline="30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i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executes in 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100n log n + 14n + 22 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steps →</a:t>
            </a:r>
            <a:r>
              <a:rPr lang="en-US" sz="3000" i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O(n 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log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n)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Which algorithm is better?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3000" dirty="0"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0">
              <a:buSzPct val="25000"/>
            </a:pPr>
            <a:r>
              <a:rPr lang="en-US" sz="3000" dirty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Other notations:  </a:t>
            </a:r>
            <a:r>
              <a:rPr lang="en-US" altLang="zh-CN" sz="3000" dirty="0">
                <a:latin typeface="Helvetica Neue" panose="020B0604020202020204"/>
                <a:ea typeface="Helvetica Neue" panose="020B0604020202020204"/>
                <a:cs typeface="Helvetica Neue" panose="020B0604020202020204"/>
              </a:rPr>
              <a:t>asymptotically tight bound </a:t>
            </a:r>
            <a:r>
              <a:rPr lang="en-US" altLang="zh-CN" sz="3200" i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Θ</a:t>
            </a:r>
            <a:r>
              <a:rPr lang="en-US" altLang="zh-CN" sz="32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-notation</a:t>
            </a:r>
          </a:p>
          <a:p>
            <a:pPr lvl="0">
              <a:buSzPct val="25000"/>
            </a:pPr>
            <a:r>
              <a:rPr lang="en-US" altLang="zh-CN" sz="32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			  lower bound </a:t>
            </a:r>
            <a:r>
              <a:rPr lang="el-GR" altLang="zh-CN" sz="32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Ω</a:t>
            </a:r>
            <a:r>
              <a:rPr lang="en-US" altLang="zh-CN" sz="32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-notation</a:t>
            </a:r>
          </a:p>
          <a:p>
            <a:pPr lvl="0">
              <a:buSzPct val="25000"/>
            </a:pPr>
            <a:endParaRPr lang="en-US" altLang="zh-CN" sz="3200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0">
              <a:buSzPct val="25000"/>
            </a:pPr>
            <a:endParaRPr lang="en-US" sz="3000" dirty="0"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28" name="Shape 2128"/>
          <p:cNvSpPr txBox="1"/>
          <p:nvPr/>
        </p:nvSpPr>
        <p:spPr>
          <a:xfrm>
            <a:off x="5740400" y="7772400"/>
            <a:ext cx="27431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1" dirty="0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b="1" i="1" dirty="0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007" y="2209800"/>
            <a:ext cx="12830193" cy="58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5" name="Shape 2135"/>
          <p:cNvSpPr/>
          <p:nvPr/>
        </p:nvSpPr>
        <p:spPr>
          <a:xfrm>
            <a:off x="1701800" y="5638800"/>
            <a:ext cx="533399" cy="31241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36" name="Shape 2136"/>
          <p:cNvSpPr/>
          <p:nvPr/>
        </p:nvSpPr>
        <p:spPr>
          <a:xfrm rot="10800000">
            <a:off x="1701800" y="2514600"/>
            <a:ext cx="533399" cy="31241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37" name="Shape 2137"/>
          <p:cNvSpPr txBox="1"/>
          <p:nvPr/>
        </p:nvSpPr>
        <p:spPr>
          <a:xfrm>
            <a:off x="2159000" y="2133600"/>
            <a:ext cx="19049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00B05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Good</a:t>
            </a:r>
          </a:p>
        </p:txBody>
      </p:sp>
      <p:sp>
        <p:nvSpPr>
          <p:cNvPr id="2138" name="Shape 2138"/>
          <p:cNvSpPr txBox="1"/>
          <p:nvPr/>
        </p:nvSpPr>
        <p:spPr>
          <a:xfrm>
            <a:off x="2311400" y="8077200"/>
            <a:ext cx="19049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FF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Bad!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 </a:t>
            </a:r>
          </a:p>
        </p:txBody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6997700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to search for an element </a:t>
            </a: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x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in a list?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AutoNum type="arabicPeriod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Sequential search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Go through each element and check if it is the the required element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Best case?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Worst case?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if the list is sorted?</a:t>
            </a:r>
          </a:p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		Can we do better?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  		  </a:t>
            </a:r>
            <a:r>
              <a:rPr lang="en-US" sz="2800" b="1" i="0" u="none" strike="noStrike" cap="none">
                <a:solidFill>
                  <a:srgbClr val="008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YES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BINARY SEARCH</a:t>
            </a:r>
          </a:p>
        </p:txBody>
      </p:sp>
      <p:pic>
        <p:nvPicPr>
          <p:cNvPr id="533" name="Shape 53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74000" y="2667000"/>
            <a:ext cx="4244539" cy="382598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 txBox="1"/>
          <p:nvPr/>
        </p:nvSpPr>
        <p:spPr>
          <a:xfrm>
            <a:off x="7721600" y="6705600"/>
            <a:ext cx="434340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http://www.spinachandyoga.com/how-to-deal-with-a-long-to-do-list-with-zen/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is an Algorithm?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800" cy="192087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An algorithm is a well-defined computational procedure that takes an </a:t>
            </a:r>
            <a:r>
              <a:rPr lang="en-US" sz="2800" b="0" i="0" u="none" strike="noStrike" cap="none" dirty="0">
                <a:solidFill>
                  <a:srgbClr val="C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input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and produces some </a:t>
            </a:r>
            <a:r>
              <a:rPr lang="en-US" sz="2800" b="0" i="0" u="none" strike="noStrike" cap="none" dirty="0">
                <a:solidFill>
                  <a:srgbClr val="C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output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. 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It is thus a set of computational steps that transform the input into the output. </a:t>
            </a:r>
          </a:p>
        </p:txBody>
      </p:sp>
      <p:sp>
        <p:nvSpPr>
          <p:cNvPr id="158" name="Shape 158"/>
          <p:cNvSpPr/>
          <p:nvPr/>
        </p:nvSpPr>
        <p:spPr>
          <a:xfrm>
            <a:off x="4766310" y="4289425"/>
            <a:ext cx="3276600" cy="1676399"/>
          </a:xfrm>
          <a:prstGeom prst="rect">
            <a:avLst/>
          </a:prstGeom>
          <a:solidFill>
            <a:srgbClr val="BFBFBF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50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</a:t>
            </a:r>
          </a:p>
        </p:txBody>
      </p:sp>
      <p:sp>
        <p:nvSpPr>
          <p:cNvPr id="159" name="Shape 159"/>
          <p:cNvSpPr/>
          <p:nvPr/>
        </p:nvSpPr>
        <p:spPr>
          <a:xfrm>
            <a:off x="1069034" y="4594225"/>
            <a:ext cx="2159565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INPUT</a:t>
            </a:r>
          </a:p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(problem)</a:t>
            </a:r>
          </a:p>
        </p:txBody>
      </p:sp>
      <p:sp>
        <p:nvSpPr>
          <p:cNvPr id="160" name="Shape 160"/>
          <p:cNvSpPr/>
          <p:nvPr/>
        </p:nvSpPr>
        <p:spPr>
          <a:xfrm>
            <a:off x="9985321" y="4661494"/>
            <a:ext cx="2082621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OUTPUT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(solution)</a:t>
            </a:r>
          </a:p>
        </p:txBody>
      </p:sp>
      <p:cxnSp>
        <p:nvCxnSpPr>
          <p:cNvPr id="161" name="Shape 161"/>
          <p:cNvCxnSpPr/>
          <p:nvPr/>
        </p:nvCxnSpPr>
        <p:spPr>
          <a:xfrm>
            <a:off x="3242310" y="5127625"/>
            <a:ext cx="990599" cy="0"/>
          </a:xfrm>
          <a:prstGeom prst="straightConnector1">
            <a:avLst/>
          </a:prstGeom>
          <a:solidFill>
            <a:srgbClr val="BFBFBF"/>
          </a:solidFill>
          <a:ln w="9525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62" name="Shape 162"/>
          <p:cNvCxnSpPr/>
          <p:nvPr/>
        </p:nvCxnSpPr>
        <p:spPr>
          <a:xfrm>
            <a:off x="8652510" y="5127625"/>
            <a:ext cx="990599" cy="0"/>
          </a:xfrm>
          <a:prstGeom prst="straightConnector1">
            <a:avLst/>
          </a:prstGeom>
          <a:solidFill>
            <a:srgbClr val="BFBFBF"/>
          </a:solidFill>
          <a:ln w="9525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graphicFrame>
        <p:nvGraphicFramePr>
          <p:cNvPr id="2" name="表格 1"/>
          <p:cNvGraphicFramePr/>
          <p:nvPr/>
        </p:nvGraphicFramePr>
        <p:xfrm>
          <a:off x="1503680" y="6111240"/>
          <a:ext cx="129159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10380980" y="6111240"/>
          <a:ext cx="129159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734050" y="6063615"/>
            <a:ext cx="11766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</a:pPr>
            <a:r>
              <a:rPr lang="en-US" altLang="en-US" sz="28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 = x</a:t>
            </a:r>
            <a:r>
              <a:rPr lang="en-US" altLang="en-US" sz="2800" baseline="300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</a:t>
            </a:r>
          </a:p>
        </p:txBody>
      </p:sp>
      <p:graphicFrame>
        <p:nvGraphicFramePr>
          <p:cNvPr id="8" name="对象 7"/>
          <p:cNvGraphicFramePr/>
          <p:nvPr/>
        </p:nvGraphicFramePr>
        <p:xfrm>
          <a:off x="4528820" y="6590030"/>
          <a:ext cx="3898900" cy="3163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r:id="rId4" imgW="5381625" imgH="4619625" progId="Paint.Picture">
                  <p:embed/>
                </p:oleObj>
              </mc:Choice>
              <mc:Fallback>
                <p:oleObj r:id="rId4" imgW="5381625" imgH="46196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28820" y="6590030"/>
                        <a:ext cx="3898900" cy="3163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541" name="Shape 54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39800" y="3657600"/>
            <a:ext cx="9524999" cy="5357142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1778000" y="9324200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http://www.csit.parkland.edu/~mbrandyberry/CS1Java/Lessons/Lesson27/BinarySearch.htm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729634" y="9387703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</a:t>
            </a:r>
            <a:r>
              <a:rPr lang="en-US" altLang="zh-CN" sz="1600" dirty="0">
                <a:hlinkClick r:id="rId3"/>
              </a:rPr>
              <a:t>https://www.geeksforgeeks.org/binary-search/</a:t>
            </a:r>
            <a:endParaRPr lang="en-US" sz="1200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" t="23537" r="9614" b="13740"/>
          <a:stretch>
            <a:fillRect/>
          </a:stretch>
        </p:blipFill>
        <p:spPr bwMode="auto">
          <a:xfrm>
            <a:off x="729634" y="3819833"/>
            <a:ext cx="11182965" cy="454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(Morning)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i="0" u="none" strike="noStrike" cap="none" dirty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  <a:p>
            <a:pPr marL="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dirty="0">
                <a:solidFill>
                  <a:schemeClr val="accent4"/>
                </a:solidFill>
                <a:sym typeface="Helvetica Neue" panose="020B0604020202020204"/>
              </a:rPr>
              <a:t>Common Data Structures in Programing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chemeClr val="accent4"/>
                </a:solidFill>
                <a:sym typeface="Helvetica Neue" panose="020B0604020202020204"/>
              </a:rPr>
              <a:t>Queue, Stack, Linked List, Tree, Graph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i="0" u="none" strike="noStrike" cap="none" dirty="0">
                <a:solidFill>
                  <a:schemeClr val="accent4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chemeClr val="accent4"/>
                </a:solidFill>
                <a:sym typeface="Helvetica Neue" panose="020B0604020202020204"/>
              </a:rPr>
              <a:t>Sequential Search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Time Complexity and Space Complexity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Binary Search 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altLang="zh-CN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altLang="zh-CN" b="1" dirty="0">
                <a:solidFill>
                  <a:srgbClr val="C00000"/>
                </a:solidFill>
                <a:sym typeface="Helvetica Neue" panose="020B0604020202020204"/>
              </a:rPr>
              <a:t>Sorting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Bubble Sort  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 dirty="0">
                <a:sym typeface="Helvetica Neue" panose="020B0604020202020204"/>
              </a:rPr>
              <a:t>]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Insertion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Selection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</a:t>
            </a:r>
            <a:r>
              <a:rPr lang="en-US" altLang="zh-CN" dirty="0">
                <a:sym typeface="Helvetica Neue" panose="020B0604020202020204"/>
              </a:rPr>
              <a:t> 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 </a:t>
            </a:r>
            <a:r>
              <a:rPr lang="en-US" altLang="zh-CN" dirty="0">
                <a:sym typeface="Helvetica Neue" panose="020B0604020202020204"/>
              </a:rPr>
              <a:t>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Optional 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altLang="zh-CN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Shape 214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Algorithms</a:t>
            </a:r>
          </a:p>
        </p:txBody>
      </p:sp>
      <p:sp>
        <p:nvSpPr>
          <p:cNvPr id="2144" name="Shape 2144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algorithm is an algorithm that puts elements of a list in a certain order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is a fundamental operation in computer science and algorithms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Many algorithms use it as an intermediate step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There are several sorting algorithms, differing in their efficiency.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5" name="Shape 216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112000" y="2419349"/>
            <a:ext cx="4381500" cy="66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Shape 2175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76" name="Shape 2176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177" name="Shape 217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72419" y="2324100"/>
            <a:ext cx="10525759" cy="21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Shape 21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Insertion Sort</a:t>
            </a:r>
          </a:p>
        </p:txBody>
      </p:sp>
      <p:sp>
        <p:nvSpPr>
          <p:cNvPr id="2150" name="Shape 2150"/>
          <p:cNvSpPr txBox="1">
            <a:spLocks noGrp="1"/>
          </p:cNvSpPr>
          <p:nvPr>
            <p:ph type="body" idx="1"/>
          </p:nvPr>
        </p:nvSpPr>
        <p:spPr>
          <a:xfrm>
            <a:off x="571500" y="3548214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Start with empty left hand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Pick one card at a time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Insert it into the correct position in left hand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To find correct position, compare it with </a:t>
            </a:r>
            <a:b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b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each of the cards already in hand</a:t>
            </a:r>
          </a:p>
        </p:txBody>
      </p:sp>
      <p:pic>
        <p:nvPicPr>
          <p:cNvPr id="2151" name="Shape 215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45485" y="2671914"/>
            <a:ext cx="4167114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1DemoInsertionSort">
            <a:hlinkClick r:id="" action="ppaction://media"/>
            <a:extLst>
              <a:ext uri="{FF2B5EF4-FFF2-40B4-BE49-F238E27FC236}">
                <a16:creationId xmlns:a16="http://schemas.microsoft.com/office/drawing/2014/main" id="{0B170581-8E51-4BF2-B591-554B933AE7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Shape 215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Insertion Sort</a:t>
            </a:r>
          </a:p>
        </p:txBody>
      </p:sp>
      <p:sp>
        <p:nvSpPr>
          <p:cNvPr id="2158" name="Shape 2158"/>
          <p:cNvSpPr txBox="1">
            <a:spLocks noGrp="1"/>
          </p:cNvSpPr>
          <p:nvPr>
            <p:ph type="body" idx="1"/>
          </p:nvPr>
        </p:nvSpPr>
        <p:spPr>
          <a:xfrm>
            <a:off x="571500" y="1847849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159" name="Shape 215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5000" y="2362200"/>
            <a:ext cx="11484563" cy="32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9" name="Shape 230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2" name="Shape 231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>
                <a:sym typeface="+mn-ea"/>
              </a:rPr>
              <a:t>Selection Sort</a:t>
            </a:r>
            <a:endParaRPr lang="en-US" sz="4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3074" name="Picture 2" descr="PHP: Sort a list of elements using Selection sort - w3resource">
            <a:extLst>
              <a:ext uri="{FF2B5EF4-FFF2-40B4-BE49-F238E27FC236}">
                <a16:creationId xmlns:a16="http://schemas.microsoft.com/office/drawing/2014/main" id="{C40EED85-18A2-49CD-BA6A-DEA282069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199" y="1868487"/>
            <a:ext cx="5753100" cy="701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D1EC900-F2CD-4540-B485-B804F6028EA6}"/>
              </a:ext>
            </a:extLst>
          </p:cNvPr>
          <p:cNvSpPr txBox="1"/>
          <p:nvPr/>
        </p:nvSpPr>
        <p:spPr>
          <a:xfrm>
            <a:off x="571500" y="2310140"/>
            <a:ext cx="57531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 iteration </a:t>
            </a:r>
            <a:r>
              <a:rPr lang="en-US" altLang="zh-CN" sz="3200" b="0" i="0" u="none" strike="noStrike" cap="none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find index of the smallest entry in unsorted part of the list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 a[</a:t>
            </a:r>
            <a:r>
              <a:rPr lang="en-US" altLang="zh-CN" sz="3200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] and a[min]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 b="0" i="0" u="none" strike="noStrike" cap="none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zh-CN" altLang="en-US" sz="32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← </a:t>
            </a:r>
            <a:r>
              <a:rPr lang="en-US" altLang="zh-CN" sz="3200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+ 1</a:t>
            </a:r>
            <a:endParaRPr lang="en-US" altLang="zh-CN"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(Morning)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  <a:p>
            <a:pPr marL="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dirty="0">
                <a:sym typeface="Helvetica Neue" panose="020B0604020202020204"/>
              </a:rPr>
              <a:t>Common Data Structures in Programing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Queue, Stack, Linked List, Tree, Graph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Sequential Search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Time Complexity and Space Complexity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Binary Search </a:t>
            </a:r>
            <a:r>
              <a:rPr lang="en-US" altLang="zh-CN" dirty="0">
                <a:sym typeface="Helvetica Neue" panose="020B0604020202020204"/>
              </a:rPr>
              <a:t>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dirty="0">
                <a:sym typeface="Helvetica Neue" panose="020B0604020202020204"/>
              </a:rPr>
              <a:t>Sorting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Bubble Sort  [</a:t>
            </a:r>
            <a:r>
              <a:rPr lang="en-US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dirty="0">
                <a:sym typeface="Helvetica Neue" panose="020B0604020202020204"/>
              </a:rPr>
              <a:t>]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Insertion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Selection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</a:t>
            </a:r>
            <a:r>
              <a:rPr lang="en-US" dirty="0">
                <a:sym typeface="Helvetica Neue" panose="020B0604020202020204"/>
              </a:rPr>
              <a:t> 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 </a:t>
            </a:r>
            <a:r>
              <a:rPr lang="en-US" altLang="zh-CN" dirty="0">
                <a:sym typeface="Helvetica Neue" panose="020B0604020202020204"/>
              </a:rPr>
              <a:t>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Optional 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1DemoSelectionSort">
            <a:hlinkClick r:id="" action="ppaction://media"/>
            <a:extLst>
              <a:ext uri="{FF2B5EF4-FFF2-40B4-BE49-F238E27FC236}">
                <a16:creationId xmlns:a16="http://schemas.microsoft.com/office/drawing/2014/main" id="{CC802E4E-5A13-42F4-A71F-06DF76473D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717" y="383787"/>
            <a:ext cx="11981366" cy="89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1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3" name="Shape 2183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84" name="Shape 218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Shape 2186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87" name="Shape 218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BEFEC-B84B-44D9-946D-AB8370AD61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5AC8A6-B401-43C7-A58B-D76AF40FA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004800" cy="990181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3" name="Shape 2183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84" name="Shape 218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Shape 2186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87" name="Shape 218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P</a:t>
            </a:r>
            <a:r>
              <a:rPr lang="en-US" altLang="zh-CN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artitioning Demo</a:t>
            </a:r>
            <a:endParaRPr lang="en-US" sz="4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3E2344-F1D1-4C47-9AC9-DDED536C3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2324099"/>
            <a:ext cx="11709399" cy="4349747"/>
          </a:xfrm>
        </p:spPr>
        <p:txBody>
          <a:bodyPr/>
          <a:lstStyle/>
          <a:p>
            <a:r>
              <a:rPr lang="en-US" altLang="zh-CN" dirty="0">
                <a:hlinkClick r:id="rId4" action="ppaction://hlinkfile"/>
              </a:rPr>
              <a:t>23DemoPartitioning.pdf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3885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5" name="Shape 219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Shape 2197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98" name="Shape 219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Quicksort</a:t>
            </a:r>
          </a:p>
        </p:txBody>
      </p:sp>
      <p:pic>
        <p:nvPicPr>
          <p:cNvPr id="2199" name="Shape 219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54000" y="3581400"/>
            <a:ext cx="5675586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Shape 220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281194" y="3200400"/>
            <a:ext cx="6622004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117B9-AB23-43EB-BE7A-92855DA4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D46723-929A-4C0A-9F79-8CC679CC5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F71032-79F2-4786-A256-D55D4F54E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91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3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8" name="Shape 229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Shape 230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</a:t>
            </a:r>
          </a:p>
        </p:txBody>
      </p:sp>
      <p:sp>
        <p:nvSpPr>
          <p:cNvPr id="2302" name="Shape 2302"/>
          <p:cNvSpPr txBox="1">
            <a:spLocks noGrp="1"/>
          </p:cNvSpPr>
          <p:nvPr>
            <p:ph type="body" idx="1"/>
          </p:nvPr>
        </p:nvSpPr>
        <p:spPr>
          <a:xfrm>
            <a:off x="742951" y="6457950"/>
            <a:ext cx="11861799" cy="3809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Divide and conquer algorithm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Recursive algorithm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the list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Apply merge sort to the smaller list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After the smaller lists are collected: MERGE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(Note that each of the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sublists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is already sorted)</a:t>
            </a: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303" name="Shape 230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752850" y="431803"/>
            <a:ext cx="8870949" cy="6026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5" name="Shape 220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06" name="Shape 220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Shape 2208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209" name="Shape 220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Exercise: Bubble sort and comparison to Python sorting algorithm</a:t>
            </a:r>
          </a:p>
        </p:txBody>
      </p:sp>
      <p:sp>
        <p:nvSpPr>
          <p:cNvPr id="2210" name="Shape 2210"/>
          <p:cNvSpPr txBox="1">
            <a:spLocks noGrp="1"/>
          </p:cNvSpPr>
          <p:nvPr>
            <p:ph type="body" idx="1"/>
          </p:nvPr>
        </p:nvSpPr>
        <p:spPr>
          <a:xfrm>
            <a:off x="546099" y="2070099"/>
            <a:ext cx="11861799" cy="672941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indent="-457200"/>
            <a:r>
              <a:rPr lang="en-US" dirty="0"/>
              <a:t>Binary Search:</a:t>
            </a:r>
          </a:p>
          <a:p>
            <a:pPr marL="457200" lvl="3" indent="0">
              <a:buNone/>
            </a:pPr>
            <a:r>
              <a:rPr lang="en-US" altLang="zh-CN" dirty="0">
                <a:sym typeface="+mn-ea"/>
                <a:hlinkClick r:id="rId4"/>
              </a:rPr>
              <a:t>https://leetcode.com/problems/binary-search/</a:t>
            </a:r>
            <a:endParaRPr lang="en-US" altLang="zh-CN" dirty="0"/>
          </a:p>
          <a:p>
            <a:pPr marL="914400" lvl="1" indent="-457200"/>
            <a:endParaRPr lang="en-US" dirty="0"/>
          </a:p>
          <a:p>
            <a:pPr marL="457200" indent="-457200"/>
            <a:r>
              <a:rPr lang="en-US" dirty="0"/>
              <a:t>B</a:t>
            </a:r>
            <a:r>
              <a:rPr lang="en-US" altLang="zh-CN" dirty="0"/>
              <a:t>ubble</a:t>
            </a:r>
            <a:r>
              <a:rPr lang="en-US" dirty="0"/>
              <a:t> Sort:</a:t>
            </a:r>
          </a:p>
          <a:p>
            <a:pPr marL="457200" indent="-457200"/>
            <a:endParaRPr lang="en-US" dirty="0"/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Optional: Merge Sort</a:t>
            </a:r>
          </a:p>
          <a:p>
            <a:pPr marL="457200" lvl="1" indent="0">
              <a:buNone/>
            </a:pPr>
            <a:r>
              <a:rPr lang="en-US" altLang="zh-CN" dirty="0">
                <a:hlinkClick r:id="rId5"/>
              </a:rPr>
              <a:t>https://leetcode.com/problems/sort-an-array/</a:t>
            </a:r>
            <a:endParaRPr lang="en-US" altLang="zh-CN" dirty="0"/>
          </a:p>
          <a:p>
            <a:pPr marL="800100" lvl="1" indent="-457200"/>
            <a:endParaRPr lang="en-US" altLang="zh-CN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Time for some exercise and discission.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(Afternoon)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>
                <a:sym typeface="Helvetica Neue" panose="020B0604020202020204"/>
              </a:rPr>
              <a:t>Potential office hour 1:15 pm to 2:45 pm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>
                <a:sym typeface="Helvetica Neue" panose="020B0604020202020204"/>
              </a:rPr>
              <a:t>Graph 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Graph Basics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Breadth-first Search [</a:t>
            </a:r>
            <a:r>
              <a:rPr lang="en-US" i="1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>
                <a:sym typeface="Helvetica Neue" panose="020B0604020202020204"/>
              </a:rPr>
              <a:t>]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Depth-first Search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A Brief Introduction to Other Algorithms 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Algorithmic Techniques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Exercise, Q&amp;A</a:t>
            </a: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(Morning)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1" i="0" u="none" strike="noStrike" cap="none" dirty="0">
                <a:solidFill>
                  <a:srgbClr val="C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  <a:p>
            <a:pPr marL="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dirty="0">
                <a:sym typeface="Helvetica Neue" panose="020B0604020202020204"/>
              </a:rPr>
              <a:t>Common Data Structures in Programing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Queue, Stack, Linked List, Tree, Graph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Sequential Search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Time Complexity and Space Complexity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Binary Search 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altLang="zh-CN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altLang="zh-CN" dirty="0">
                <a:sym typeface="Helvetica Neue" panose="020B0604020202020204"/>
              </a:rPr>
              <a:t>Sorting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Bubble Sort  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 dirty="0">
                <a:sym typeface="Helvetica Neue" panose="020B0604020202020204"/>
              </a:rPr>
              <a:t>]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Insertion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Selection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</a:t>
            </a:r>
            <a:r>
              <a:rPr lang="en-US" altLang="zh-CN" dirty="0">
                <a:sym typeface="Helvetica Neue" panose="020B0604020202020204"/>
              </a:rPr>
              <a:t> 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 </a:t>
            </a:r>
            <a:r>
              <a:rPr lang="en-US" altLang="zh-CN" dirty="0">
                <a:sym typeface="Helvetica Neue" panose="020B0604020202020204"/>
              </a:rPr>
              <a:t>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Optional 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altLang="zh-CN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21030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571500" y="7696200"/>
            <a:ext cx="11861799" cy="2057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Internet - Manage and manipulate data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E.g., (1) search engines, (2) finding good routes on which data will travel</a:t>
            </a:r>
          </a:p>
        </p:txBody>
      </p:sp>
      <p:sp>
        <p:nvSpPr>
          <p:cNvPr id="175" name="Shape 175"/>
          <p:cNvSpPr/>
          <p:nvPr/>
        </p:nvSpPr>
        <p:spPr>
          <a:xfrm>
            <a:off x="2438400" y="3048000"/>
            <a:ext cx="1798636" cy="16748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2198" y="669"/>
                </a:moveTo>
                <a:cubicBezTo>
                  <a:pt x="11145" y="1338"/>
                  <a:pt x="6501" y="6788"/>
                  <a:pt x="3250" y="15011"/>
                </a:cubicBezTo>
                <a:cubicBezTo>
                  <a:pt x="0" y="23235"/>
                  <a:pt x="2414" y="39298"/>
                  <a:pt x="2693" y="50007"/>
                </a:cubicBezTo>
                <a:cubicBezTo>
                  <a:pt x="2972" y="60717"/>
                  <a:pt x="1578" y="73721"/>
                  <a:pt x="4922" y="79266"/>
                </a:cubicBezTo>
                <a:cubicBezTo>
                  <a:pt x="8266" y="84812"/>
                  <a:pt x="13560" y="78501"/>
                  <a:pt x="22755" y="83282"/>
                </a:cubicBezTo>
                <a:cubicBezTo>
                  <a:pt x="31950" y="88063"/>
                  <a:pt x="48482" y="102119"/>
                  <a:pt x="60092" y="107952"/>
                </a:cubicBezTo>
                <a:cubicBezTo>
                  <a:pt x="71702" y="113784"/>
                  <a:pt x="83869" y="120000"/>
                  <a:pt x="92414" y="118278"/>
                </a:cubicBezTo>
                <a:cubicBezTo>
                  <a:pt x="100959" y="116557"/>
                  <a:pt x="107089" y="110247"/>
                  <a:pt x="111362" y="97625"/>
                </a:cubicBezTo>
                <a:cubicBezTo>
                  <a:pt x="115634" y="85003"/>
                  <a:pt x="117956" y="55458"/>
                  <a:pt x="118049" y="42549"/>
                </a:cubicBezTo>
                <a:cubicBezTo>
                  <a:pt x="118142" y="29641"/>
                  <a:pt x="120000" y="25434"/>
                  <a:pt x="111919" y="20175"/>
                </a:cubicBezTo>
                <a:cubicBezTo>
                  <a:pt x="103839" y="14916"/>
                  <a:pt x="84334" y="14342"/>
                  <a:pt x="69566" y="10996"/>
                </a:cubicBezTo>
                <a:cubicBezTo>
                  <a:pt x="54798" y="7649"/>
                  <a:pt x="33250" y="0"/>
                  <a:pt x="22198" y="669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58800" y="2905125"/>
            <a:ext cx="1866900" cy="15890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253" y="4231"/>
                </a:moveTo>
                <a:cubicBezTo>
                  <a:pt x="39134" y="403"/>
                  <a:pt x="14686" y="0"/>
                  <a:pt x="7343" y="6045"/>
                </a:cubicBezTo>
                <a:cubicBezTo>
                  <a:pt x="0" y="12090"/>
                  <a:pt x="6000" y="29420"/>
                  <a:pt x="5194" y="40503"/>
                </a:cubicBezTo>
                <a:cubicBezTo>
                  <a:pt x="4388" y="51586"/>
                  <a:pt x="1701" y="64685"/>
                  <a:pt x="2507" y="72544"/>
                </a:cubicBezTo>
                <a:cubicBezTo>
                  <a:pt x="3313" y="80403"/>
                  <a:pt x="2417" y="85037"/>
                  <a:pt x="10029" y="87657"/>
                </a:cubicBezTo>
                <a:cubicBezTo>
                  <a:pt x="17641" y="90277"/>
                  <a:pt x="40298" y="83929"/>
                  <a:pt x="48179" y="88261"/>
                </a:cubicBezTo>
                <a:cubicBezTo>
                  <a:pt x="56059" y="92594"/>
                  <a:pt x="46925" y="109924"/>
                  <a:pt x="57313" y="113652"/>
                </a:cubicBezTo>
                <a:cubicBezTo>
                  <a:pt x="67701" y="117380"/>
                  <a:pt x="101014" y="120000"/>
                  <a:pt x="110507" y="110629"/>
                </a:cubicBezTo>
                <a:cubicBezTo>
                  <a:pt x="120000" y="101259"/>
                  <a:pt x="114716" y="70125"/>
                  <a:pt x="114268" y="57430"/>
                </a:cubicBezTo>
                <a:cubicBezTo>
                  <a:pt x="113820" y="44735"/>
                  <a:pt x="115522" y="39193"/>
                  <a:pt x="107820" y="34458"/>
                </a:cubicBezTo>
                <a:cubicBezTo>
                  <a:pt x="100119" y="29722"/>
                  <a:pt x="77731" y="34055"/>
                  <a:pt x="68059" y="29017"/>
                </a:cubicBezTo>
                <a:cubicBezTo>
                  <a:pt x="58388" y="23979"/>
                  <a:pt x="59373" y="8060"/>
                  <a:pt x="49253" y="4231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927100" y="4356100"/>
            <a:ext cx="2974974" cy="22193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517" y="47075"/>
                </a:moveTo>
                <a:cubicBezTo>
                  <a:pt x="786" y="35162"/>
                  <a:pt x="0" y="10974"/>
                  <a:pt x="5901" y="5487"/>
                </a:cubicBezTo>
                <a:cubicBezTo>
                  <a:pt x="11803" y="0"/>
                  <a:pt x="26585" y="13862"/>
                  <a:pt x="36927" y="14151"/>
                </a:cubicBezTo>
                <a:cubicBezTo>
                  <a:pt x="47269" y="14440"/>
                  <a:pt x="55362" y="4693"/>
                  <a:pt x="67953" y="7220"/>
                </a:cubicBezTo>
                <a:cubicBezTo>
                  <a:pt x="80543" y="9747"/>
                  <a:pt x="104936" y="16750"/>
                  <a:pt x="112468" y="29314"/>
                </a:cubicBezTo>
                <a:cubicBezTo>
                  <a:pt x="120000" y="41877"/>
                  <a:pt x="117077" y="68231"/>
                  <a:pt x="113142" y="82599"/>
                </a:cubicBezTo>
                <a:cubicBezTo>
                  <a:pt x="109208" y="96967"/>
                  <a:pt x="100103" y="111046"/>
                  <a:pt x="88861" y="115523"/>
                </a:cubicBezTo>
                <a:cubicBezTo>
                  <a:pt x="77620" y="120000"/>
                  <a:pt x="55812" y="113429"/>
                  <a:pt x="45695" y="109458"/>
                </a:cubicBezTo>
                <a:cubicBezTo>
                  <a:pt x="35578" y="105487"/>
                  <a:pt x="34060" y="97111"/>
                  <a:pt x="28159" y="91696"/>
                </a:cubicBezTo>
                <a:cubicBezTo>
                  <a:pt x="22257" y="86281"/>
                  <a:pt x="14725" y="84404"/>
                  <a:pt x="10285" y="76967"/>
                </a:cubicBezTo>
                <a:cubicBezTo>
                  <a:pt x="5845" y="69530"/>
                  <a:pt x="1405" y="59133"/>
                  <a:pt x="1517" y="4707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grpSp>
        <p:nvGrpSpPr>
          <p:cNvPr id="178" name="Shape 178"/>
          <p:cNvGrpSpPr/>
          <p:nvPr/>
        </p:nvGrpSpPr>
        <p:grpSpPr>
          <a:xfrm>
            <a:off x="676274" y="3040061"/>
            <a:ext cx="733424" cy="319087"/>
            <a:chOff x="3552" y="246"/>
            <a:chExt cx="526" cy="247"/>
          </a:xfrm>
        </p:grpSpPr>
        <p:pic>
          <p:nvPicPr>
            <p:cNvPr id="179" name="Shape 179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552" y="246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Shape 180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3877" y="338"/>
              <a:ext cx="201" cy="14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1" name="Shape 181"/>
            <p:cNvCxnSpPr/>
            <p:nvPr/>
          </p:nvCxnSpPr>
          <p:spPr>
            <a:xfrm rot="10800000" flipH="1">
              <a:off x="3843" y="434"/>
              <a:ext cx="82" cy="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" name="Shape 182"/>
          <p:cNvGrpSpPr/>
          <p:nvPr/>
        </p:nvGrpSpPr>
        <p:grpSpPr>
          <a:xfrm>
            <a:off x="676274" y="3635375"/>
            <a:ext cx="733424" cy="319086"/>
            <a:chOff x="3552" y="246"/>
            <a:chExt cx="526" cy="247"/>
          </a:xfrm>
        </p:grpSpPr>
        <p:pic>
          <p:nvPicPr>
            <p:cNvPr id="183" name="Shape 183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552" y="246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Shape 184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3877" y="338"/>
              <a:ext cx="201" cy="14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5" name="Shape 185"/>
            <p:cNvCxnSpPr/>
            <p:nvPr/>
          </p:nvCxnSpPr>
          <p:spPr>
            <a:xfrm rot="10800000" flipH="1">
              <a:off x="3843" y="434"/>
              <a:ext cx="82" cy="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6" name="Shape 186"/>
          <p:cNvGrpSpPr/>
          <p:nvPr/>
        </p:nvGrpSpPr>
        <p:grpSpPr>
          <a:xfrm>
            <a:off x="1052511" y="3422649"/>
            <a:ext cx="69850" cy="214312"/>
            <a:chOff x="3841" y="405"/>
            <a:chExt cx="51" cy="167"/>
          </a:xfrm>
        </p:grpSpPr>
        <p:sp>
          <p:nvSpPr>
            <p:cNvPr id="187" name="Shape 187"/>
            <p:cNvSpPr/>
            <p:nvPr/>
          </p:nvSpPr>
          <p:spPr>
            <a:xfrm>
              <a:off x="3841" y="40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3843" y="46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3845" y="526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grpSp>
        <p:nvGrpSpPr>
          <p:cNvPr id="190" name="Shape 190"/>
          <p:cNvGrpSpPr/>
          <p:nvPr/>
        </p:nvGrpSpPr>
        <p:grpSpPr>
          <a:xfrm>
            <a:off x="1522411" y="3925886"/>
            <a:ext cx="209550" cy="395287"/>
            <a:chOff x="4179" y="782"/>
            <a:chExt cx="150" cy="306"/>
          </a:xfrm>
        </p:grpSpPr>
        <p:sp>
          <p:nvSpPr>
            <p:cNvPr id="191" name="Shape 191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195" name="Shape 195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Shape 196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Shape 197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grpSp>
        <p:nvGrpSpPr>
          <p:cNvPr id="199" name="Shape 199"/>
          <p:cNvGrpSpPr/>
          <p:nvPr/>
        </p:nvGrpSpPr>
        <p:grpSpPr>
          <a:xfrm rot="-5400000">
            <a:off x="1835149" y="4003674"/>
            <a:ext cx="80962" cy="233362"/>
            <a:chOff x="3841" y="405"/>
            <a:chExt cx="51" cy="167"/>
          </a:xfrm>
        </p:grpSpPr>
        <p:sp>
          <p:nvSpPr>
            <p:cNvPr id="200" name="Shape 200"/>
            <p:cNvSpPr/>
            <p:nvPr/>
          </p:nvSpPr>
          <p:spPr>
            <a:xfrm>
              <a:off x="3841" y="40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3843" y="46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3845" y="526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cxnSp>
        <p:nvCxnSpPr>
          <p:cNvPr id="203" name="Shape 203"/>
          <p:cNvCxnSpPr/>
          <p:nvPr/>
        </p:nvCxnSpPr>
        <p:spPr>
          <a:xfrm>
            <a:off x="1658936" y="3833812"/>
            <a:ext cx="495299" cy="158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Shape 204"/>
          <p:cNvCxnSpPr/>
          <p:nvPr/>
        </p:nvCxnSpPr>
        <p:spPr>
          <a:xfrm>
            <a:off x="1662111" y="3830637"/>
            <a:ext cx="1587" cy="952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Shape 205"/>
          <p:cNvCxnSpPr/>
          <p:nvPr/>
        </p:nvCxnSpPr>
        <p:spPr>
          <a:xfrm>
            <a:off x="2157411" y="3829050"/>
            <a:ext cx="1587" cy="825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Shape 206"/>
          <p:cNvCxnSpPr/>
          <p:nvPr/>
        </p:nvCxnSpPr>
        <p:spPr>
          <a:xfrm>
            <a:off x="1358900" y="3294062"/>
            <a:ext cx="288925" cy="26511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 rot="10800000" flipH="1">
            <a:off x="1371600" y="3579812"/>
            <a:ext cx="276224" cy="3302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Shape 208"/>
          <p:cNvCxnSpPr/>
          <p:nvPr/>
        </p:nvCxnSpPr>
        <p:spPr>
          <a:xfrm rot="10800000" flipH="1">
            <a:off x="1898650" y="3665536"/>
            <a:ext cx="1587" cy="16351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9" name="Shape 209"/>
          <p:cNvGrpSpPr/>
          <p:nvPr/>
        </p:nvGrpSpPr>
        <p:grpSpPr>
          <a:xfrm>
            <a:off x="2017711" y="3903661"/>
            <a:ext cx="209550" cy="395287"/>
            <a:chOff x="4179" y="782"/>
            <a:chExt cx="150" cy="306"/>
          </a:xfrm>
        </p:grpSpPr>
        <p:sp>
          <p:nvSpPr>
            <p:cNvPr id="210" name="Shape 210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214" name="Shape 214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Shape 215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6" name="Shape 216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grpSp>
        <p:nvGrpSpPr>
          <p:cNvPr id="218" name="Shape 218"/>
          <p:cNvGrpSpPr/>
          <p:nvPr/>
        </p:nvGrpSpPr>
        <p:grpSpPr>
          <a:xfrm>
            <a:off x="1060450" y="4522786"/>
            <a:ext cx="479425" cy="925513"/>
            <a:chOff x="3313" y="1247"/>
            <a:chExt cx="344" cy="694"/>
          </a:xfrm>
        </p:grpSpPr>
        <p:pic>
          <p:nvPicPr>
            <p:cNvPr id="219" name="Shape 219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313" y="1247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0" name="Shape 220"/>
            <p:cNvCxnSpPr/>
            <p:nvPr/>
          </p:nvCxnSpPr>
          <p:spPr>
            <a:xfrm rot="10800000" flipH="1">
              <a:off x="3606" y="1433"/>
              <a:ext cx="52" cy="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21" name="Shape 22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313" y="1694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2" name="Shape 222"/>
            <p:cNvCxnSpPr/>
            <p:nvPr/>
          </p:nvCxnSpPr>
          <p:spPr>
            <a:xfrm rot="10800000" flipH="1">
              <a:off x="3606" y="1882"/>
              <a:ext cx="52" cy="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3" name="Shape 223"/>
            <p:cNvGrpSpPr/>
            <p:nvPr/>
          </p:nvGrpSpPr>
          <p:grpSpPr>
            <a:xfrm>
              <a:off x="3403" y="1503"/>
              <a:ext cx="51" cy="167"/>
              <a:chOff x="3841" y="405"/>
              <a:chExt cx="51" cy="167"/>
            </a:xfrm>
          </p:grpSpPr>
          <p:sp>
            <p:nvSpPr>
              <p:cNvPr id="224" name="Shape 224"/>
              <p:cNvSpPr/>
              <p:nvPr/>
            </p:nvSpPr>
            <p:spPr>
              <a:xfrm>
                <a:off x="3841" y="405"/>
                <a:ext cx="46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225" name="Shape 225"/>
              <p:cNvSpPr/>
              <p:nvPr/>
            </p:nvSpPr>
            <p:spPr>
              <a:xfrm>
                <a:off x="3843" y="465"/>
                <a:ext cx="46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226" name="Shape 226"/>
              <p:cNvSpPr/>
              <p:nvPr/>
            </p:nvSpPr>
            <p:spPr>
              <a:xfrm>
                <a:off x="3845" y="526"/>
                <a:ext cx="46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</p:grpSp>
        <p:cxnSp>
          <p:nvCxnSpPr>
            <p:cNvPr id="227" name="Shape 227"/>
            <p:cNvCxnSpPr/>
            <p:nvPr/>
          </p:nvCxnSpPr>
          <p:spPr>
            <a:xfrm>
              <a:off x="3654" y="1431"/>
              <a:ext cx="0" cy="45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28" name="Shape 228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928811" y="5532437"/>
            <a:ext cx="417513" cy="33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314450" y="5521325"/>
            <a:ext cx="415925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 rot="-5400000">
            <a:off x="1731169" y="5625306"/>
            <a:ext cx="63500" cy="650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31" name="Shape 231"/>
          <p:cNvSpPr/>
          <p:nvPr/>
        </p:nvSpPr>
        <p:spPr>
          <a:xfrm rot="-5400000">
            <a:off x="1816099" y="5622923"/>
            <a:ext cx="63500" cy="666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32" name="Shape 232"/>
          <p:cNvSpPr/>
          <p:nvPr/>
        </p:nvSpPr>
        <p:spPr>
          <a:xfrm rot="-5400000">
            <a:off x="1893888" y="5627686"/>
            <a:ext cx="61912" cy="650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cxnSp>
        <p:nvCxnSpPr>
          <p:cNvPr id="233" name="Shape 233"/>
          <p:cNvCxnSpPr/>
          <p:nvPr/>
        </p:nvCxnSpPr>
        <p:spPr>
          <a:xfrm rot="-5400000">
            <a:off x="2153443" y="5507831"/>
            <a:ext cx="60324" cy="15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Shape 234"/>
          <p:cNvCxnSpPr/>
          <p:nvPr/>
        </p:nvCxnSpPr>
        <p:spPr>
          <a:xfrm rot="-5400000">
            <a:off x="1527174" y="5499099"/>
            <a:ext cx="6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Shape 235"/>
          <p:cNvCxnSpPr/>
          <p:nvPr/>
        </p:nvCxnSpPr>
        <p:spPr>
          <a:xfrm>
            <a:off x="1874044" y="5150643"/>
            <a:ext cx="0" cy="62706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Shape 236"/>
          <p:cNvCxnSpPr/>
          <p:nvPr/>
        </p:nvCxnSpPr>
        <p:spPr>
          <a:xfrm rot="10800000" flipH="1">
            <a:off x="1539875" y="5099050"/>
            <a:ext cx="93662" cy="3174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Shape 237"/>
          <p:cNvCxnSpPr/>
          <p:nvPr/>
        </p:nvCxnSpPr>
        <p:spPr>
          <a:xfrm>
            <a:off x="2141536" y="5145087"/>
            <a:ext cx="303213" cy="38576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Shape 238"/>
          <p:cNvCxnSpPr/>
          <p:nvPr/>
        </p:nvCxnSpPr>
        <p:spPr>
          <a:xfrm flipH="1">
            <a:off x="2936875" y="5141912"/>
            <a:ext cx="279399" cy="39211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9" name="Shape 239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114675" y="4694237"/>
            <a:ext cx="203199" cy="24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778000" y="4775200"/>
            <a:ext cx="203199" cy="23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/>
          <p:nvPr/>
        </p:nvSpPr>
        <p:spPr>
          <a:xfrm>
            <a:off x="1858961" y="4549775"/>
            <a:ext cx="1354137" cy="304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99"/>
                </a:moveTo>
                <a:cubicBezTo>
                  <a:pt x="16666" y="64736"/>
                  <a:pt x="33333" y="9473"/>
                  <a:pt x="53333" y="4736"/>
                </a:cubicBezTo>
                <a:cubicBezTo>
                  <a:pt x="73333" y="0"/>
                  <a:pt x="96666" y="44736"/>
                  <a:pt x="120000" y="8999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grpSp>
        <p:nvGrpSpPr>
          <p:cNvPr id="242" name="Shape 242"/>
          <p:cNvGrpSpPr/>
          <p:nvPr/>
        </p:nvGrpSpPr>
        <p:grpSpPr>
          <a:xfrm>
            <a:off x="2125661" y="5972175"/>
            <a:ext cx="406399" cy="427037"/>
            <a:chOff x="2870" y="1518"/>
            <a:chExt cx="291" cy="320"/>
          </a:xfrm>
        </p:grpSpPr>
        <p:pic>
          <p:nvPicPr>
            <p:cNvPr id="243" name="Shape 243"/>
            <p:cNvPicPr preferRelativeResize="0"/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2870" y="1518"/>
              <a:ext cx="272" cy="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Shape 244"/>
            <p:cNvPicPr preferRelativeResize="0"/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2912" y="1602"/>
              <a:ext cx="248" cy="2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5" name="Shape 245"/>
          <p:cNvGrpSpPr/>
          <p:nvPr/>
        </p:nvGrpSpPr>
        <p:grpSpPr>
          <a:xfrm>
            <a:off x="2903536" y="6003925"/>
            <a:ext cx="406399" cy="427037"/>
            <a:chOff x="2870" y="1518"/>
            <a:chExt cx="291" cy="320"/>
          </a:xfrm>
        </p:grpSpPr>
        <p:pic>
          <p:nvPicPr>
            <p:cNvPr id="246" name="Shape 246"/>
            <p:cNvPicPr preferRelativeResize="0"/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2870" y="1518"/>
              <a:ext cx="272" cy="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Shape 247"/>
            <p:cNvPicPr preferRelativeResize="0"/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2912" y="1602"/>
              <a:ext cx="248" cy="2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" name="Shape 248"/>
          <p:cNvGrpSpPr/>
          <p:nvPr/>
        </p:nvGrpSpPr>
        <p:grpSpPr>
          <a:xfrm>
            <a:off x="2489200" y="5719761"/>
            <a:ext cx="379412" cy="376237"/>
            <a:chOff x="4733" y="2081"/>
            <a:chExt cx="272" cy="282"/>
          </a:xfrm>
        </p:grpSpPr>
        <p:pic>
          <p:nvPicPr>
            <p:cNvPr id="249" name="Shape 249"/>
            <p:cNvPicPr preferRelativeResize="0"/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4733" y="2081"/>
              <a:ext cx="272" cy="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Shape 250"/>
            <p:cNvSpPr/>
            <p:nvPr/>
          </p:nvSpPr>
          <p:spPr>
            <a:xfrm>
              <a:off x="4811" y="2180"/>
              <a:ext cx="191" cy="182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cxnSp>
        <p:nvCxnSpPr>
          <p:cNvPr id="251" name="Shape 251"/>
          <p:cNvCxnSpPr/>
          <p:nvPr/>
        </p:nvCxnSpPr>
        <p:spPr>
          <a:xfrm>
            <a:off x="2795586" y="5622925"/>
            <a:ext cx="0" cy="228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2" name="Shape 252"/>
          <p:cNvGrpSpPr/>
          <p:nvPr/>
        </p:nvGrpSpPr>
        <p:grpSpPr>
          <a:xfrm>
            <a:off x="3516312" y="5046662"/>
            <a:ext cx="207963" cy="409574"/>
            <a:chOff x="4179" y="782"/>
            <a:chExt cx="150" cy="306"/>
          </a:xfrm>
        </p:grpSpPr>
        <p:sp>
          <p:nvSpPr>
            <p:cNvPr id="253" name="Shape 253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257" name="Shape 257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Shape 258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9" name="Shape 259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grpSp>
        <p:nvGrpSpPr>
          <p:cNvPr id="261" name="Shape 261"/>
          <p:cNvGrpSpPr/>
          <p:nvPr/>
        </p:nvGrpSpPr>
        <p:grpSpPr>
          <a:xfrm>
            <a:off x="3503612" y="5491162"/>
            <a:ext cx="207963" cy="409574"/>
            <a:chOff x="4179" y="782"/>
            <a:chExt cx="150" cy="306"/>
          </a:xfrm>
        </p:grpSpPr>
        <p:sp>
          <p:nvSpPr>
            <p:cNvPr id="262" name="Shape 262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266" name="Shape 266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Shape 267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8" name="Shape 268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cxnSp>
        <p:nvCxnSpPr>
          <p:cNvPr id="270" name="Shape 270"/>
          <p:cNvCxnSpPr/>
          <p:nvPr/>
        </p:nvCxnSpPr>
        <p:spPr>
          <a:xfrm rot="-5400000">
            <a:off x="3129756" y="5420518"/>
            <a:ext cx="611187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Shape 271"/>
          <p:cNvCxnSpPr/>
          <p:nvPr/>
        </p:nvCxnSpPr>
        <p:spPr>
          <a:xfrm rot="10800000">
            <a:off x="3483768" y="5672931"/>
            <a:ext cx="0" cy="103186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Shape 272"/>
          <p:cNvCxnSpPr/>
          <p:nvPr/>
        </p:nvCxnSpPr>
        <p:spPr>
          <a:xfrm rot="10800000">
            <a:off x="3473450" y="5203824"/>
            <a:ext cx="0" cy="889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Shape 273"/>
          <p:cNvCxnSpPr/>
          <p:nvPr/>
        </p:nvCxnSpPr>
        <p:spPr>
          <a:xfrm rot="10800000" flipH="1">
            <a:off x="2152650" y="3344862"/>
            <a:ext cx="458786" cy="20796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Shape 274"/>
          <p:cNvCxnSpPr/>
          <p:nvPr/>
        </p:nvCxnSpPr>
        <p:spPr>
          <a:xfrm>
            <a:off x="3087686" y="3328987"/>
            <a:ext cx="485775" cy="20796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Shape 275"/>
          <p:cNvCxnSpPr/>
          <p:nvPr/>
        </p:nvCxnSpPr>
        <p:spPr>
          <a:xfrm flipH="1">
            <a:off x="3606800" y="3665537"/>
            <a:ext cx="241299" cy="68103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Shape 276"/>
          <p:cNvCxnSpPr/>
          <p:nvPr/>
        </p:nvCxnSpPr>
        <p:spPr>
          <a:xfrm>
            <a:off x="2836861" y="3441700"/>
            <a:ext cx="0" cy="43179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Shape 277"/>
          <p:cNvCxnSpPr/>
          <p:nvPr/>
        </p:nvCxnSpPr>
        <p:spPr>
          <a:xfrm>
            <a:off x="2862261" y="4089400"/>
            <a:ext cx="534988" cy="36829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Shape 278"/>
          <p:cNvCxnSpPr/>
          <p:nvPr/>
        </p:nvCxnSpPr>
        <p:spPr>
          <a:xfrm flipH="1">
            <a:off x="3322637" y="4554537"/>
            <a:ext cx="266699" cy="36036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Shape 279"/>
          <p:cNvCxnSpPr/>
          <p:nvPr/>
        </p:nvCxnSpPr>
        <p:spPr>
          <a:xfrm flipH="1">
            <a:off x="3095625" y="3633787"/>
            <a:ext cx="560387" cy="384174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Shape 280"/>
          <p:cNvCxnSpPr/>
          <p:nvPr/>
        </p:nvCxnSpPr>
        <p:spPr>
          <a:xfrm flipH="1">
            <a:off x="3105150" y="3073400"/>
            <a:ext cx="350837" cy="25558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Shape 281"/>
          <p:cNvCxnSpPr/>
          <p:nvPr/>
        </p:nvCxnSpPr>
        <p:spPr>
          <a:xfrm flipH="1">
            <a:off x="3822700" y="3249611"/>
            <a:ext cx="201611" cy="17621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2" name="Shape 282"/>
          <p:cNvGrpSpPr/>
          <p:nvPr/>
        </p:nvGrpSpPr>
        <p:grpSpPr>
          <a:xfrm>
            <a:off x="1633536" y="3441699"/>
            <a:ext cx="501649" cy="233362"/>
            <a:chOff x="3600" y="219"/>
            <a:chExt cx="359" cy="174"/>
          </a:xfrm>
        </p:grpSpPr>
        <p:sp>
          <p:nvSpPr>
            <p:cNvPr id="283" name="Shape 283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284" name="Shape 284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Shape 285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Shape 286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288" name="Shape 288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289" name="Shape 289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Shape 290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Shape 291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2" name="Shape 292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293" name="Shape 293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Shape 29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Shape 29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96" name="Shape 296"/>
          <p:cNvGrpSpPr/>
          <p:nvPr/>
        </p:nvGrpSpPr>
        <p:grpSpPr>
          <a:xfrm>
            <a:off x="2586036" y="3213099"/>
            <a:ext cx="501649" cy="233362"/>
            <a:chOff x="3600" y="219"/>
            <a:chExt cx="359" cy="174"/>
          </a:xfrm>
        </p:grpSpPr>
        <p:sp>
          <p:nvSpPr>
            <p:cNvPr id="297" name="Shape 297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298" name="Shape 298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Shape 299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0" name="Shape 300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02" name="Shape 302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03" name="Shape 303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Shape 30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Shape 30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6" name="Shape 306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07" name="Shape 30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Shape 30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Shape 30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10" name="Shape 310"/>
          <p:cNvGrpSpPr/>
          <p:nvPr/>
        </p:nvGrpSpPr>
        <p:grpSpPr>
          <a:xfrm>
            <a:off x="2603499" y="3870324"/>
            <a:ext cx="501649" cy="233362"/>
            <a:chOff x="3600" y="219"/>
            <a:chExt cx="359" cy="174"/>
          </a:xfrm>
        </p:grpSpPr>
        <p:sp>
          <p:nvSpPr>
            <p:cNvPr id="311" name="Shape 311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312" name="Shape 312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Shape 313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4" name="Shape 314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16" name="Shape 316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17" name="Shape 31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8" name="Shape 31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9" name="Shape 31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0" name="Shape 320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21" name="Shape 321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" name="Shape 322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" name="Shape 323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4" name="Shape 324"/>
          <p:cNvGrpSpPr/>
          <p:nvPr/>
        </p:nvGrpSpPr>
        <p:grpSpPr>
          <a:xfrm>
            <a:off x="3573461" y="3421061"/>
            <a:ext cx="500062" cy="233362"/>
            <a:chOff x="3600" y="219"/>
            <a:chExt cx="359" cy="174"/>
          </a:xfrm>
        </p:grpSpPr>
        <p:sp>
          <p:nvSpPr>
            <p:cNvPr id="325" name="Shape 325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326" name="Shape 326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Shape 327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8" name="Shape 328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29" name="Shape 329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30" name="Shape 330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31" name="Shape 331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Shape 332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3" name="Shape 333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4" name="Shape 334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35" name="Shape 335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6" name="Shape 336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7" name="Shape 337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38" name="Shape 338"/>
          <p:cNvGrpSpPr/>
          <p:nvPr/>
        </p:nvGrpSpPr>
        <p:grpSpPr>
          <a:xfrm>
            <a:off x="3379786" y="4317999"/>
            <a:ext cx="501649" cy="233362"/>
            <a:chOff x="3600" y="219"/>
            <a:chExt cx="359" cy="174"/>
          </a:xfrm>
        </p:grpSpPr>
        <p:sp>
          <p:nvSpPr>
            <p:cNvPr id="339" name="Shape 339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340" name="Shape 340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Shape 341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2" name="Shape 342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44" name="Shape 344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45" name="Shape 345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Shape 346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Shape 347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48" name="Shape 348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49" name="Shape 349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Shape 350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Shape 351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52" name="Shape 352"/>
          <p:cNvGrpSpPr/>
          <p:nvPr/>
        </p:nvGrpSpPr>
        <p:grpSpPr>
          <a:xfrm>
            <a:off x="3046411" y="4902200"/>
            <a:ext cx="501649" cy="234949"/>
            <a:chOff x="3600" y="219"/>
            <a:chExt cx="359" cy="174"/>
          </a:xfrm>
        </p:grpSpPr>
        <p:sp>
          <p:nvSpPr>
            <p:cNvPr id="353" name="Shape 353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354" name="Shape 354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Shape 355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6" name="Shape 356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58" name="Shape 358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59" name="Shape 359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Shape 360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Shape 361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2" name="Shape 362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63" name="Shape 363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Shape 36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Shape 36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66" name="Shape 366"/>
          <p:cNvGrpSpPr/>
          <p:nvPr/>
        </p:nvGrpSpPr>
        <p:grpSpPr>
          <a:xfrm>
            <a:off x="2436811" y="5391149"/>
            <a:ext cx="500062" cy="233362"/>
            <a:chOff x="3600" y="219"/>
            <a:chExt cx="359" cy="174"/>
          </a:xfrm>
        </p:grpSpPr>
        <p:sp>
          <p:nvSpPr>
            <p:cNvPr id="367" name="Shape 367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368" name="Shape 368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Shape 369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0" name="Shape 370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72" name="Shape 372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73" name="Shape 373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4" name="Shape 37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5" name="Shape 37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6" name="Shape 376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77" name="Shape 37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8" name="Shape 37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Shape 37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80" name="Shape 380"/>
          <p:cNvGrpSpPr/>
          <p:nvPr/>
        </p:nvGrpSpPr>
        <p:grpSpPr>
          <a:xfrm>
            <a:off x="1633536" y="5014912"/>
            <a:ext cx="501649" cy="233362"/>
            <a:chOff x="3600" y="219"/>
            <a:chExt cx="359" cy="174"/>
          </a:xfrm>
        </p:grpSpPr>
        <p:sp>
          <p:nvSpPr>
            <p:cNvPr id="381" name="Shape 381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382" name="Shape 382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Shape 383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4" name="Shape 384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86" name="Shape 386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87" name="Shape 38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" name="Shape 38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" name="Shape 38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0" name="Shape 390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91" name="Shape 391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" name="Shape 392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Shape 393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cxnSp>
        <p:nvCxnSpPr>
          <p:cNvPr id="394" name="Shape 394"/>
          <p:cNvCxnSpPr/>
          <p:nvPr/>
        </p:nvCxnSpPr>
        <p:spPr>
          <a:xfrm rot="10800000" flipH="1">
            <a:off x="1889125" y="5246686"/>
            <a:ext cx="1587" cy="23018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5" name="Shape 395"/>
          <p:cNvGrpSpPr/>
          <p:nvPr/>
        </p:nvGrpSpPr>
        <p:grpSpPr>
          <a:xfrm>
            <a:off x="4292600" y="2819400"/>
            <a:ext cx="7842249" cy="4216399"/>
            <a:chOff x="0" y="1030"/>
            <a:chExt cx="5759" cy="3289"/>
          </a:xfrm>
        </p:grpSpPr>
        <p:pic>
          <p:nvPicPr>
            <p:cNvPr id="396" name="Shape 396" descr="Us09lt"/>
            <p:cNvPicPr preferRelativeResize="0"/>
            <p:nvPr/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0" y="1035"/>
              <a:ext cx="5759" cy="32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Shape 397"/>
            <p:cNvPicPr preferRelativeResize="0"/>
            <p:nvPr/>
          </p:nvPicPr>
          <p:blipFill rotWithShape="1">
            <a:blip r:embed="rId12"/>
            <a:srcRect r="52026" b="43443"/>
            <a:stretch>
              <a:fillRect/>
            </a:stretch>
          </p:blipFill>
          <p:spPr>
            <a:xfrm>
              <a:off x="127" y="3936"/>
              <a:ext cx="1213" cy="3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8" name="Shape 398"/>
            <p:cNvGrpSpPr/>
            <p:nvPr/>
          </p:nvGrpSpPr>
          <p:grpSpPr>
            <a:xfrm>
              <a:off x="235" y="1030"/>
              <a:ext cx="4755" cy="2998"/>
              <a:chOff x="235" y="1030"/>
              <a:chExt cx="4755" cy="2998"/>
            </a:xfrm>
          </p:grpSpPr>
          <p:sp>
            <p:nvSpPr>
              <p:cNvPr id="399" name="Shape 399"/>
              <p:cNvSpPr/>
              <p:nvPr/>
            </p:nvSpPr>
            <p:spPr>
              <a:xfrm flipH="1">
                <a:off x="4141" y="2571"/>
                <a:ext cx="581" cy="6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0" y="1394"/>
                    </a:moveTo>
                    <a:cubicBezTo>
                      <a:pt x="5241" y="461"/>
                      <a:pt x="10536" y="-5"/>
                      <a:pt x="15840" y="0"/>
                    </a:cubicBezTo>
                    <a:cubicBezTo>
                      <a:pt x="73364" y="0"/>
                      <a:pt x="120000" y="53722"/>
                      <a:pt x="120000" y="120000"/>
                    </a:cubicBezTo>
                  </a:path>
                  <a:path w="120000" h="120000" extrusionOk="0">
                    <a:moveTo>
                      <a:pt x="0" y="1394"/>
                    </a:moveTo>
                    <a:cubicBezTo>
                      <a:pt x="5241" y="461"/>
                      <a:pt x="10536" y="-5"/>
                      <a:pt x="15840" y="0"/>
                    </a:cubicBezTo>
                    <a:cubicBezTo>
                      <a:pt x="73364" y="0"/>
                      <a:pt x="120000" y="53722"/>
                      <a:pt x="120000" y="120000"/>
                    </a:cubicBezTo>
                    <a:lnTo>
                      <a:pt x="15840" y="12000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00" name="Shape 400"/>
              <p:cNvSpPr/>
              <p:nvPr/>
            </p:nvSpPr>
            <p:spPr>
              <a:xfrm rot="5400000" flipH="1">
                <a:off x="3339" y="2898"/>
                <a:ext cx="581" cy="167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32200" y="0"/>
                    </a:moveTo>
                    <a:cubicBezTo>
                      <a:pt x="84094" y="15005"/>
                      <a:pt x="120000" y="64077"/>
                      <a:pt x="120000" y="120000"/>
                    </a:cubicBezTo>
                  </a:path>
                  <a:path w="120000" h="120000" extrusionOk="0">
                    <a:moveTo>
                      <a:pt x="32200" y="0"/>
                    </a:moveTo>
                    <a:cubicBezTo>
                      <a:pt x="84094" y="15005"/>
                      <a:pt x="120000" y="64077"/>
                      <a:pt x="120000" y="120000"/>
                    </a:cubicBezTo>
                    <a:lnTo>
                      <a:pt x="0" y="12000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01" name="Shape 401"/>
              <p:cNvSpPr/>
              <p:nvPr/>
            </p:nvSpPr>
            <p:spPr>
              <a:xfrm>
                <a:off x="2781" y="2327"/>
                <a:ext cx="2062" cy="111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74512" y="39034"/>
                    </a:lnTo>
                    <a:lnTo>
                      <a:pt x="82481" y="29276"/>
                    </a:lnTo>
                    <a:lnTo>
                      <a:pt x="92486" y="20482"/>
                    </a:lnTo>
                    <a:lnTo>
                      <a:pt x="99350" y="11796"/>
                    </a:lnTo>
                    <a:lnTo>
                      <a:pt x="106272" y="6863"/>
                    </a:lnTo>
                    <a:lnTo>
                      <a:pt x="113659" y="2037"/>
                    </a:lnTo>
                    <a:lnTo>
                      <a:pt x="120000" y="0"/>
                    </a:ln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02" name="Shape 402"/>
              <p:cNvCxnSpPr/>
              <p:nvPr/>
            </p:nvCxnSpPr>
            <p:spPr>
              <a:xfrm flipH="1">
                <a:off x="2832" y="2734"/>
                <a:ext cx="263" cy="708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03" name="Shape 403"/>
              <p:cNvSpPr/>
              <p:nvPr/>
            </p:nvSpPr>
            <p:spPr>
              <a:xfrm>
                <a:off x="3672" y="2294"/>
                <a:ext cx="1190" cy="4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40302" y="72000"/>
                    </a:lnTo>
                    <a:lnTo>
                      <a:pt x="57732" y="96000"/>
                    </a:lnTo>
                    <a:lnTo>
                      <a:pt x="89773" y="48000"/>
                    </a:lnTo>
                    <a:lnTo>
                      <a:pt x="120000" y="120000"/>
                    </a:lnTo>
                  </a:path>
                </a:pathLst>
              </a:custGeom>
              <a:noFill/>
              <a:ln w="38100" cap="flat" cmpd="sng">
                <a:solidFill>
                  <a:srgbClr val="9900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04" name="Shape 404"/>
              <p:cNvSpPr/>
              <p:nvPr/>
            </p:nvSpPr>
            <p:spPr>
              <a:xfrm flipH="1">
                <a:off x="846" y="1030"/>
                <a:ext cx="2269" cy="238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</a:path>
                  <a:path w="120000" h="120000" extrusionOk="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05" name="Shape 405"/>
              <p:cNvSpPr/>
              <p:nvPr/>
            </p:nvSpPr>
            <p:spPr>
              <a:xfrm flipH="1">
                <a:off x="235" y="1242"/>
                <a:ext cx="627" cy="175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7127" y="0"/>
                    </a:moveTo>
                    <a:cubicBezTo>
                      <a:pt x="70522" y="1897"/>
                      <a:pt x="120000" y="28304"/>
                      <a:pt x="120000" y="60240"/>
                    </a:cubicBezTo>
                    <a:cubicBezTo>
                      <a:pt x="120000" y="90321"/>
                      <a:pt x="75938" y="115809"/>
                      <a:pt x="16700" y="119997"/>
                    </a:cubicBezTo>
                  </a:path>
                  <a:path w="120000" h="120000" extrusionOk="0">
                    <a:moveTo>
                      <a:pt x="7127" y="0"/>
                    </a:moveTo>
                    <a:cubicBezTo>
                      <a:pt x="70522" y="1897"/>
                      <a:pt x="120000" y="28304"/>
                      <a:pt x="120000" y="60240"/>
                    </a:cubicBezTo>
                    <a:cubicBezTo>
                      <a:pt x="120000" y="90321"/>
                      <a:pt x="75938" y="115809"/>
                      <a:pt x="16700" y="119997"/>
                    </a:cubicBezTo>
                    <a:lnTo>
                      <a:pt x="0" y="6024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06" name="Shape 406"/>
              <p:cNvSpPr/>
              <p:nvPr/>
            </p:nvSpPr>
            <p:spPr>
              <a:xfrm flipH="1">
                <a:off x="440" y="1252"/>
                <a:ext cx="845" cy="124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</a:path>
                  <a:path w="120000" h="120000" extrusionOk="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  <a:lnTo>
                      <a:pt x="0" y="108323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07" name="Shape 407"/>
              <p:cNvCxnSpPr/>
              <p:nvPr/>
            </p:nvCxnSpPr>
            <p:spPr>
              <a:xfrm rot="10800000" flipH="1">
                <a:off x="459" y="2390"/>
                <a:ext cx="121" cy="79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8" name="Shape 408"/>
              <p:cNvCxnSpPr/>
              <p:nvPr/>
            </p:nvCxnSpPr>
            <p:spPr>
              <a:xfrm rot="10800000" flipH="1">
                <a:off x="490" y="2434"/>
                <a:ext cx="121" cy="79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09" name="Shape 409"/>
              <p:cNvSpPr/>
              <p:nvPr/>
            </p:nvSpPr>
            <p:spPr>
              <a:xfrm flipH="1">
                <a:off x="491" y="1257"/>
                <a:ext cx="845" cy="124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</a:path>
                  <a:path w="120000" h="120000" extrusionOk="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  <a:lnTo>
                      <a:pt x="0" y="108323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10" name="Shape 410"/>
              <p:cNvCxnSpPr/>
              <p:nvPr/>
            </p:nvCxnSpPr>
            <p:spPr>
              <a:xfrm>
                <a:off x="463" y="2527"/>
                <a:ext cx="317" cy="463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1" name="Shape 411"/>
              <p:cNvCxnSpPr/>
              <p:nvPr/>
            </p:nvCxnSpPr>
            <p:spPr>
              <a:xfrm rot="10800000" flipH="1">
                <a:off x="600" y="1272"/>
                <a:ext cx="226" cy="1109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2" name="Shape 412"/>
              <p:cNvSpPr/>
              <p:nvPr/>
            </p:nvSpPr>
            <p:spPr>
              <a:xfrm rot="10800000" flipH="1">
                <a:off x="498" y="2417"/>
                <a:ext cx="4233" cy="52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0" y="95788"/>
                    </a:moveTo>
                    <a:cubicBezTo>
                      <a:pt x="5808" y="40016"/>
                      <a:pt x="30631" y="-5"/>
                      <a:pt x="59421" y="0"/>
                    </a:cubicBezTo>
                    <a:cubicBezTo>
                      <a:pt x="91637" y="0"/>
                      <a:pt x="118233" y="49805"/>
                      <a:pt x="119997" y="113433"/>
                    </a:cubicBezTo>
                  </a:path>
                  <a:path w="120000" h="120000" extrusionOk="0">
                    <a:moveTo>
                      <a:pt x="0" y="95788"/>
                    </a:moveTo>
                    <a:cubicBezTo>
                      <a:pt x="5808" y="40016"/>
                      <a:pt x="30631" y="-5"/>
                      <a:pt x="59421" y="0"/>
                    </a:cubicBezTo>
                    <a:cubicBezTo>
                      <a:pt x="91637" y="0"/>
                      <a:pt x="118233" y="49805"/>
                      <a:pt x="119997" y="113433"/>
                    </a:cubicBezTo>
                    <a:lnTo>
                      <a:pt x="59421" y="120000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13" name="Shape 413"/>
              <p:cNvSpPr/>
              <p:nvPr/>
            </p:nvSpPr>
            <p:spPr>
              <a:xfrm flipH="1">
                <a:off x="605" y="2297"/>
                <a:ext cx="2479" cy="114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</a:path>
                  <a:path w="120000" h="120000" extrusionOk="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14" name="Shape 414"/>
              <p:cNvCxnSpPr/>
              <p:nvPr/>
            </p:nvCxnSpPr>
            <p:spPr>
              <a:xfrm rot="10800000">
                <a:off x="596" y="2414"/>
                <a:ext cx="181" cy="572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5" name="Shape 415"/>
              <p:cNvSpPr/>
              <p:nvPr/>
            </p:nvSpPr>
            <p:spPr>
              <a:xfrm rot="10800000" flipH="1">
                <a:off x="617" y="2395"/>
                <a:ext cx="4111" cy="49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0" y="112422"/>
                    </a:moveTo>
                    <a:cubicBezTo>
                      <a:pt x="2065" y="49216"/>
                      <a:pt x="29181" y="-5"/>
                      <a:pt x="61935" y="0"/>
                    </a:cubicBezTo>
                    <a:cubicBezTo>
                      <a:pt x="87758" y="0"/>
                      <a:pt x="110883" y="30922"/>
                      <a:pt x="119997" y="77644"/>
                    </a:cubicBezTo>
                  </a:path>
                  <a:path w="120000" h="120000" extrusionOk="0">
                    <a:moveTo>
                      <a:pt x="0" y="112422"/>
                    </a:moveTo>
                    <a:cubicBezTo>
                      <a:pt x="2065" y="49216"/>
                      <a:pt x="29181" y="-5"/>
                      <a:pt x="61935" y="0"/>
                    </a:cubicBezTo>
                    <a:cubicBezTo>
                      <a:pt x="87758" y="0"/>
                      <a:pt x="110883" y="30922"/>
                      <a:pt x="119997" y="77644"/>
                    </a:cubicBezTo>
                    <a:lnTo>
                      <a:pt x="61935" y="12000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16" name="Shape 416"/>
              <p:cNvSpPr/>
              <p:nvPr/>
            </p:nvSpPr>
            <p:spPr>
              <a:xfrm>
                <a:off x="590" y="2327"/>
                <a:ext cx="4272" cy="14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7397"/>
                    </a:moveTo>
                    <a:lnTo>
                      <a:pt x="40337" y="119999"/>
                    </a:lnTo>
                    <a:lnTo>
                      <a:pt x="65870" y="119999"/>
                    </a:lnTo>
                    <a:lnTo>
                      <a:pt x="84269" y="82191"/>
                    </a:lnTo>
                    <a:lnTo>
                      <a:pt x="100589" y="67397"/>
                    </a:lnTo>
                    <a:lnTo>
                      <a:pt x="112865" y="8219"/>
                    </a:lnTo>
                    <a:lnTo>
                      <a:pt x="120000" y="0"/>
                    </a:lnTo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17" name="Shape 417"/>
              <p:cNvSpPr/>
              <p:nvPr/>
            </p:nvSpPr>
            <p:spPr>
              <a:xfrm rot="5400000" flipH="1">
                <a:off x="1091" y="1781"/>
                <a:ext cx="481" cy="143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</a:path>
                  <a:path w="120000" h="120000" extrusionOk="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  <a:lnTo>
                      <a:pt x="0" y="45337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18" name="Shape 418"/>
              <p:cNvSpPr/>
              <p:nvPr/>
            </p:nvSpPr>
            <p:spPr>
              <a:xfrm rot="5400000" flipH="1">
                <a:off x="1097" y="1742"/>
                <a:ext cx="481" cy="143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</a:path>
                  <a:path w="120000" h="120000" extrusionOk="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  <a:lnTo>
                      <a:pt x="0" y="45337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19" name="Shape 419"/>
              <p:cNvCxnSpPr/>
              <p:nvPr/>
            </p:nvCxnSpPr>
            <p:spPr>
              <a:xfrm>
                <a:off x="2072" y="2337"/>
                <a:ext cx="980" cy="4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" name="Shape 420"/>
              <p:cNvCxnSpPr/>
              <p:nvPr/>
            </p:nvCxnSpPr>
            <p:spPr>
              <a:xfrm>
                <a:off x="2087" y="2297"/>
                <a:ext cx="980" cy="4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1" name="Shape 421"/>
              <p:cNvSpPr/>
              <p:nvPr/>
            </p:nvSpPr>
            <p:spPr>
              <a:xfrm rot="5400000" flipH="1">
                <a:off x="4111" y="1687"/>
                <a:ext cx="361" cy="130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5222" y="-5"/>
                    </a:moveTo>
                    <a:cubicBezTo>
                      <a:pt x="118388" y="10766"/>
                      <a:pt x="120000" y="21929"/>
                      <a:pt x="120000" y="33146"/>
                    </a:cubicBezTo>
                    <a:cubicBezTo>
                      <a:pt x="120000" y="66089"/>
                      <a:pt x="106144" y="97549"/>
                      <a:pt x="81755" y="119994"/>
                    </a:cubicBezTo>
                  </a:path>
                  <a:path w="120000" h="120000" extrusionOk="0">
                    <a:moveTo>
                      <a:pt x="115222" y="-5"/>
                    </a:moveTo>
                    <a:cubicBezTo>
                      <a:pt x="118388" y="10766"/>
                      <a:pt x="120000" y="21929"/>
                      <a:pt x="120000" y="33146"/>
                    </a:cubicBezTo>
                    <a:cubicBezTo>
                      <a:pt x="120000" y="66089"/>
                      <a:pt x="106144" y="97549"/>
                      <a:pt x="81755" y="119994"/>
                    </a:cubicBezTo>
                    <a:lnTo>
                      <a:pt x="0" y="33146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22" name="Shape 422"/>
              <p:cNvSpPr/>
              <p:nvPr/>
            </p:nvSpPr>
            <p:spPr>
              <a:xfrm>
                <a:off x="872" y="1235"/>
                <a:ext cx="3999" cy="108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46361" y="51460"/>
                    </a:lnTo>
                    <a:lnTo>
                      <a:pt x="80990" y="87726"/>
                    </a:lnTo>
                    <a:lnTo>
                      <a:pt x="96834" y="100924"/>
                    </a:lnTo>
                    <a:lnTo>
                      <a:pt x="108537" y="111016"/>
                    </a:lnTo>
                    <a:lnTo>
                      <a:pt x="120000" y="120000"/>
                    </a:lnTo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23" name="Shape 423"/>
              <p:cNvCxnSpPr/>
              <p:nvPr/>
            </p:nvCxnSpPr>
            <p:spPr>
              <a:xfrm>
                <a:off x="844" y="1281"/>
                <a:ext cx="2808" cy="999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4" name="Shape 424"/>
              <p:cNvSpPr/>
              <p:nvPr/>
            </p:nvSpPr>
            <p:spPr>
              <a:xfrm>
                <a:off x="609" y="2090"/>
                <a:ext cx="3053" cy="28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6797" y="57872"/>
                    </a:lnTo>
                    <a:lnTo>
                      <a:pt x="11787" y="31063"/>
                    </a:lnTo>
                    <a:lnTo>
                      <a:pt x="16424" y="19574"/>
                    </a:lnTo>
                    <a:lnTo>
                      <a:pt x="23929" y="7659"/>
                    </a:lnTo>
                    <a:lnTo>
                      <a:pt x="35363" y="0"/>
                    </a:lnTo>
                    <a:lnTo>
                      <a:pt x="48565" y="3829"/>
                    </a:lnTo>
                    <a:lnTo>
                      <a:pt x="120000" y="85106"/>
                    </a:ln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25" name="Shape 425"/>
              <p:cNvCxnSpPr/>
              <p:nvPr/>
            </p:nvCxnSpPr>
            <p:spPr>
              <a:xfrm>
                <a:off x="3645" y="2290"/>
                <a:ext cx="154" cy="245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6" name="Shape 426"/>
              <p:cNvSpPr/>
              <p:nvPr/>
            </p:nvSpPr>
            <p:spPr>
              <a:xfrm>
                <a:off x="3781" y="2337"/>
                <a:ext cx="1100" cy="2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39709" y="97800"/>
                    </a:lnTo>
                    <a:lnTo>
                      <a:pt x="60545" y="65400"/>
                    </a:lnTo>
                    <a:lnTo>
                      <a:pt x="84327" y="21600"/>
                    </a:lnTo>
                    <a:lnTo>
                      <a:pt x="120000" y="0"/>
                    </a:ln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27" name="Shape 427"/>
              <p:cNvSpPr/>
              <p:nvPr/>
            </p:nvSpPr>
            <p:spPr>
              <a:xfrm flipH="1">
                <a:off x="3064" y="2584"/>
                <a:ext cx="1688" cy="43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9997" y="41188"/>
                    </a:moveTo>
                    <a:cubicBezTo>
                      <a:pt x="113959" y="87175"/>
                      <a:pt x="89255" y="119995"/>
                      <a:pt x="60685" y="120000"/>
                    </a:cubicBezTo>
                    <a:cubicBezTo>
                      <a:pt x="27168" y="120000"/>
                      <a:pt x="0" y="75257"/>
                      <a:pt x="0" y="20069"/>
                    </a:cubicBezTo>
                    <a:cubicBezTo>
                      <a:pt x="-2" y="13324"/>
                      <a:pt x="412" y="6601"/>
                      <a:pt x="1236" y="0"/>
                    </a:cubicBezTo>
                  </a:path>
                  <a:path w="120000" h="120000" extrusionOk="0">
                    <a:moveTo>
                      <a:pt x="119997" y="41188"/>
                    </a:moveTo>
                    <a:cubicBezTo>
                      <a:pt x="113959" y="87175"/>
                      <a:pt x="89255" y="119995"/>
                      <a:pt x="60685" y="120000"/>
                    </a:cubicBezTo>
                    <a:cubicBezTo>
                      <a:pt x="27168" y="120000"/>
                      <a:pt x="0" y="75257"/>
                      <a:pt x="0" y="20069"/>
                    </a:cubicBezTo>
                    <a:cubicBezTo>
                      <a:pt x="-2" y="13324"/>
                      <a:pt x="412" y="6601"/>
                      <a:pt x="1236" y="0"/>
                    </a:cubicBezTo>
                    <a:lnTo>
                      <a:pt x="60685" y="20069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9900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28" name="Shape 428"/>
              <p:cNvSpPr/>
              <p:nvPr/>
            </p:nvSpPr>
            <p:spPr>
              <a:xfrm rot="10800000" flipH="1">
                <a:off x="3956" y="2453"/>
                <a:ext cx="853" cy="78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25744" y="0"/>
                    </a:moveTo>
                    <a:cubicBezTo>
                      <a:pt x="80788" y="9170"/>
                      <a:pt x="120000" y="46158"/>
                      <a:pt x="120000" y="88907"/>
                    </a:cubicBezTo>
                    <a:cubicBezTo>
                      <a:pt x="120000" y="99510"/>
                      <a:pt x="117555" y="110033"/>
                      <a:pt x="112777" y="119995"/>
                    </a:cubicBezTo>
                  </a:path>
                  <a:path w="120000" h="120000" extrusionOk="0">
                    <a:moveTo>
                      <a:pt x="25744" y="0"/>
                    </a:moveTo>
                    <a:cubicBezTo>
                      <a:pt x="80788" y="9170"/>
                      <a:pt x="120000" y="46158"/>
                      <a:pt x="120000" y="88907"/>
                    </a:cubicBezTo>
                    <a:cubicBezTo>
                      <a:pt x="120000" y="99510"/>
                      <a:pt x="117555" y="110033"/>
                      <a:pt x="112777" y="119995"/>
                    </a:cubicBezTo>
                    <a:lnTo>
                      <a:pt x="0" y="88907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29" name="Shape 429"/>
              <p:cNvSpPr/>
              <p:nvPr/>
            </p:nvSpPr>
            <p:spPr>
              <a:xfrm rot="10800000" flipH="1">
                <a:off x="4108" y="2429"/>
                <a:ext cx="743" cy="83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8027" y="0"/>
                    </a:moveTo>
                    <a:cubicBezTo>
                      <a:pt x="71044" y="2802"/>
                      <a:pt x="120000" y="37497"/>
                      <a:pt x="120000" y="79361"/>
                    </a:cubicBezTo>
                    <a:cubicBezTo>
                      <a:pt x="120000" y="93663"/>
                      <a:pt x="114177" y="107700"/>
                      <a:pt x="103150" y="119996"/>
                    </a:cubicBezTo>
                  </a:path>
                  <a:path w="120000" h="120000" extrusionOk="0">
                    <a:moveTo>
                      <a:pt x="8027" y="0"/>
                    </a:moveTo>
                    <a:cubicBezTo>
                      <a:pt x="71044" y="2802"/>
                      <a:pt x="120000" y="37497"/>
                      <a:pt x="120000" y="79361"/>
                    </a:cubicBezTo>
                    <a:cubicBezTo>
                      <a:pt x="120000" y="93663"/>
                      <a:pt x="114177" y="107700"/>
                      <a:pt x="103150" y="119996"/>
                    </a:cubicBezTo>
                    <a:lnTo>
                      <a:pt x="0" y="79361"/>
                    </a:lnTo>
                    <a:close/>
                  </a:path>
                </a:pathLst>
              </a:cu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30" name="Shape 430"/>
              <p:cNvSpPr/>
              <p:nvPr/>
            </p:nvSpPr>
            <p:spPr>
              <a:xfrm rot="10800000" flipH="1">
                <a:off x="4131" y="2422"/>
                <a:ext cx="816" cy="143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49038" y="0"/>
                    </a:moveTo>
                    <a:cubicBezTo>
                      <a:pt x="92211" y="12631"/>
                      <a:pt x="120000" y="40648"/>
                      <a:pt x="120000" y="71555"/>
                    </a:cubicBezTo>
                    <a:cubicBezTo>
                      <a:pt x="120000" y="89122"/>
                      <a:pt x="110966" y="106181"/>
                      <a:pt x="94344" y="119996"/>
                    </a:cubicBezTo>
                  </a:path>
                  <a:path w="120000" h="120000" extrusionOk="0">
                    <a:moveTo>
                      <a:pt x="49038" y="0"/>
                    </a:moveTo>
                    <a:cubicBezTo>
                      <a:pt x="92211" y="12631"/>
                      <a:pt x="120000" y="40648"/>
                      <a:pt x="120000" y="71555"/>
                    </a:cubicBezTo>
                    <a:cubicBezTo>
                      <a:pt x="120000" y="89122"/>
                      <a:pt x="110966" y="106181"/>
                      <a:pt x="94344" y="119996"/>
                    </a:cubicBezTo>
                    <a:lnTo>
                      <a:pt x="0" y="71555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31" name="Shape 431"/>
              <p:cNvCxnSpPr/>
              <p:nvPr/>
            </p:nvCxnSpPr>
            <p:spPr>
              <a:xfrm>
                <a:off x="4118" y="3236"/>
                <a:ext cx="371" cy="635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2" name="Shape 432"/>
              <p:cNvSpPr/>
              <p:nvPr/>
            </p:nvSpPr>
            <p:spPr>
              <a:xfrm flipH="1">
                <a:off x="779" y="2348"/>
                <a:ext cx="2046" cy="11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9993" y="68300"/>
                    </a:moveTo>
                    <a:cubicBezTo>
                      <a:pt x="93168" y="100170"/>
                      <a:pt x="49277" y="119422"/>
                      <a:pt x="2148" y="119994"/>
                    </a:cubicBezTo>
                  </a:path>
                  <a:path w="120000" h="120000" extrusionOk="0">
                    <a:moveTo>
                      <a:pt x="119993" y="68300"/>
                    </a:moveTo>
                    <a:cubicBezTo>
                      <a:pt x="93168" y="100170"/>
                      <a:pt x="49277" y="119422"/>
                      <a:pt x="2148" y="119994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33" name="Shape 433"/>
              <p:cNvCxnSpPr/>
              <p:nvPr/>
            </p:nvCxnSpPr>
            <p:spPr>
              <a:xfrm rot="10800000" flipH="1">
                <a:off x="4779" y="2355"/>
                <a:ext cx="84" cy="62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" name="Shape 434"/>
              <p:cNvCxnSpPr/>
              <p:nvPr/>
            </p:nvCxnSpPr>
            <p:spPr>
              <a:xfrm rot="10800000" flipH="1">
                <a:off x="4890" y="2214"/>
                <a:ext cx="54" cy="122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5" name="Shape 435"/>
              <p:cNvSpPr/>
              <p:nvPr/>
            </p:nvSpPr>
            <p:spPr>
              <a:xfrm>
                <a:off x="4784" y="2193"/>
                <a:ext cx="207" cy="26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2605" y="-3"/>
                    </a:moveTo>
                    <a:cubicBezTo>
                      <a:pt x="117474" y="11063"/>
                      <a:pt x="120000" y="23091"/>
                      <a:pt x="120000" y="35260"/>
                    </a:cubicBezTo>
                    <a:cubicBezTo>
                      <a:pt x="120000" y="82059"/>
                      <a:pt x="83496" y="120000"/>
                      <a:pt x="38470" y="120000"/>
                    </a:cubicBezTo>
                    <a:cubicBezTo>
                      <a:pt x="25047" y="120000"/>
                      <a:pt x="11833" y="116555"/>
                      <a:pt x="-3" y="109972"/>
                    </a:cubicBezTo>
                  </a:path>
                  <a:path w="120000" h="120000" extrusionOk="0">
                    <a:moveTo>
                      <a:pt x="112605" y="-3"/>
                    </a:moveTo>
                    <a:cubicBezTo>
                      <a:pt x="117474" y="11063"/>
                      <a:pt x="120000" y="23091"/>
                      <a:pt x="120000" y="35260"/>
                    </a:cubicBezTo>
                    <a:cubicBezTo>
                      <a:pt x="120000" y="82059"/>
                      <a:pt x="83496" y="120000"/>
                      <a:pt x="38470" y="120000"/>
                    </a:cubicBezTo>
                    <a:cubicBezTo>
                      <a:pt x="25047" y="120000"/>
                      <a:pt x="11833" y="116555"/>
                      <a:pt x="-3" y="109972"/>
                    </a:cubicBezTo>
                    <a:lnTo>
                      <a:pt x="38470" y="3526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36" name="Shape 436"/>
              <p:cNvSpPr/>
              <p:nvPr/>
            </p:nvSpPr>
            <p:spPr>
              <a:xfrm>
                <a:off x="3650" y="2263"/>
                <a:ext cx="1190" cy="4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40302" y="72000"/>
                    </a:lnTo>
                    <a:lnTo>
                      <a:pt x="57732" y="96000"/>
                    </a:lnTo>
                    <a:lnTo>
                      <a:pt x="89773" y="48000"/>
                    </a:lnTo>
                    <a:lnTo>
                      <a:pt x="120000" y="120000"/>
                    </a:lnTo>
                  </a:path>
                </a:pathLst>
              </a:custGeom>
              <a:noFill/>
              <a:ln w="38100" cap="flat" cmpd="sng">
                <a:solidFill>
                  <a:srgbClr val="9900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37" name="Shape 437"/>
              <p:cNvCxnSpPr/>
              <p:nvPr/>
            </p:nvCxnSpPr>
            <p:spPr>
              <a:xfrm flipH="1">
                <a:off x="3099" y="2313"/>
                <a:ext cx="548" cy="406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8" name="Shape 438"/>
              <p:cNvSpPr/>
              <p:nvPr/>
            </p:nvSpPr>
            <p:spPr>
              <a:xfrm>
                <a:off x="2820" y="3238"/>
                <a:ext cx="1295" cy="18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74512" y="39034"/>
                    </a:lnTo>
                    <a:lnTo>
                      <a:pt x="82481" y="29276"/>
                    </a:lnTo>
                    <a:lnTo>
                      <a:pt x="92486" y="20482"/>
                    </a:lnTo>
                    <a:lnTo>
                      <a:pt x="99350" y="11796"/>
                    </a:lnTo>
                    <a:lnTo>
                      <a:pt x="106272" y="6863"/>
                    </a:lnTo>
                    <a:lnTo>
                      <a:pt x="113659" y="2037"/>
                    </a:lnTo>
                    <a:lnTo>
                      <a:pt x="120000" y="0"/>
                    </a:ln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39" name="Shape 439"/>
              <p:cNvSpPr/>
              <p:nvPr/>
            </p:nvSpPr>
            <p:spPr>
              <a:xfrm flipH="1">
                <a:off x="395" y="1332"/>
                <a:ext cx="343" cy="117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0" y="3555"/>
                    </a:moveTo>
                    <a:cubicBezTo>
                      <a:pt x="9117" y="1198"/>
                      <a:pt x="18642" y="-3"/>
                      <a:pt x="28231" y="0"/>
                    </a:cubicBezTo>
                    <a:cubicBezTo>
                      <a:pt x="78912" y="0"/>
                      <a:pt x="120000" y="32835"/>
                      <a:pt x="120000" y="73344"/>
                    </a:cubicBezTo>
                    <a:cubicBezTo>
                      <a:pt x="120000" y="90366"/>
                      <a:pt x="112586" y="106862"/>
                      <a:pt x="99037" y="119996"/>
                    </a:cubicBezTo>
                  </a:path>
                  <a:path w="120000" h="120000" extrusionOk="0">
                    <a:moveTo>
                      <a:pt x="0" y="3555"/>
                    </a:moveTo>
                    <a:cubicBezTo>
                      <a:pt x="9117" y="1198"/>
                      <a:pt x="18642" y="-3"/>
                      <a:pt x="28231" y="0"/>
                    </a:cubicBezTo>
                    <a:cubicBezTo>
                      <a:pt x="78912" y="0"/>
                      <a:pt x="120000" y="32835"/>
                      <a:pt x="120000" y="73344"/>
                    </a:cubicBezTo>
                    <a:cubicBezTo>
                      <a:pt x="120000" y="90366"/>
                      <a:pt x="112586" y="106862"/>
                      <a:pt x="99037" y="119996"/>
                    </a:cubicBezTo>
                    <a:lnTo>
                      <a:pt x="28231" y="73344"/>
                    </a:lnTo>
                    <a:close/>
                  </a:path>
                </a:pathLst>
              </a:cu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40" name="Shape 440"/>
              <p:cNvCxnSpPr/>
              <p:nvPr/>
            </p:nvCxnSpPr>
            <p:spPr>
              <a:xfrm flipH="1">
                <a:off x="2773" y="2728"/>
                <a:ext cx="263" cy="708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1" name="Shape 441"/>
            <p:cNvGrpSpPr/>
            <p:nvPr/>
          </p:nvGrpSpPr>
          <p:grpSpPr>
            <a:xfrm>
              <a:off x="400" y="1185"/>
              <a:ext cx="4628" cy="2755"/>
              <a:chOff x="400" y="1185"/>
              <a:chExt cx="4628" cy="2755"/>
            </a:xfrm>
          </p:grpSpPr>
          <p:sp>
            <p:nvSpPr>
              <p:cNvPr id="442" name="Shape 442"/>
              <p:cNvSpPr/>
              <p:nvPr/>
            </p:nvSpPr>
            <p:spPr>
              <a:xfrm>
                <a:off x="782" y="1185"/>
                <a:ext cx="138" cy="138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B3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grpSp>
            <p:nvGrpSpPr>
              <p:cNvPr id="443" name="Shape 443"/>
              <p:cNvGrpSpPr/>
              <p:nvPr/>
            </p:nvGrpSpPr>
            <p:grpSpPr>
              <a:xfrm>
                <a:off x="400" y="2120"/>
                <a:ext cx="4628" cy="1819"/>
                <a:chOff x="400" y="2120"/>
                <a:chExt cx="4628" cy="1819"/>
              </a:xfrm>
            </p:grpSpPr>
            <p:sp>
              <p:nvSpPr>
                <p:cNvPr id="444" name="Shape 444"/>
                <p:cNvSpPr/>
                <p:nvPr/>
              </p:nvSpPr>
              <p:spPr>
                <a:xfrm>
                  <a:off x="400" y="2428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45" name="Shape 445"/>
                <p:cNvSpPr/>
                <p:nvPr/>
              </p:nvSpPr>
              <p:spPr>
                <a:xfrm>
                  <a:off x="2018" y="225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46" name="Shape 446"/>
                <p:cNvSpPr/>
                <p:nvPr/>
              </p:nvSpPr>
              <p:spPr>
                <a:xfrm>
                  <a:off x="532" y="2332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47" name="Shape 447"/>
                <p:cNvSpPr/>
                <p:nvPr/>
              </p:nvSpPr>
              <p:spPr>
                <a:xfrm>
                  <a:off x="3733" y="2479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48" name="Shape 448"/>
                <p:cNvSpPr/>
                <p:nvPr/>
              </p:nvSpPr>
              <p:spPr>
                <a:xfrm>
                  <a:off x="3591" y="2220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49" name="Shape 449"/>
                <p:cNvSpPr/>
                <p:nvPr/>
              </p:nvSpPr>
              <p:spPr>
                <a:xfrm>
                  <a:off x="4054" y="3167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0" name="Shape 450"/>
                <p:cNvSpPr/>
                <p:nvPr/>
              </p:nvSpPr>
              <p:spPr>
                <a:xfrm>
                  <a:off x="4400" y="3802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1" name="Shape 451"/>
                <p:cNvSpPr/>
                <p:nvPr/>
              </p:nvSpPr>
              <p:spPr>
                <a:xfrm>
                  <a:off x="705" y="2923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2" name="Shape 452"/>
                <p:cNvSpPr/>
                <p:nvPr/>
              </p:nvSpPr>
              <p:spPr>
                <a:xfrm>
                  <a:off x="3000" y="2665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3" name="Shape 453"/>
                <p:cNvSpPr/>
                <p:nvPr/>
              </p:nvSpPr>
              <p:spPr>
                <a:xfrm>
                  <a:off x="2727" y="336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4" name="Shape 454"/>
                <p:cNvSpPr/>
                <p:nvPr/>
              </p:nvSpPr>
              <p:spPr>
                <a:xfrm>
                  <a:off x="4809" y="227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5" name="Shape 455"/>
                <p:cNvSpPr/>
                <p:nvPr/>
              </p:nvSpPr>
              <p:spPr>
                <a:xfrm>
                  <a:off x="4663" y="2503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6" name="Shape 456"/>
                <p:cNvSpPr/>
                <p:nvPr/>
              </p:nvSpPr>
              <p:spPr>
                <a:xfrm>
                  <a:off x="4890" y="2120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7" name="Shape 457"/>
                <p:cNvSpPr/>
                <p:nvPr/>
              </p:nvSpPr>
              <p:spPr>
                <a:xfrm>
                  <a:off x="4681" y="237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</p:grpSp>
          <p:sp>
            <p:nvSpPr>
              <p:cNvPr id="458" name="Shape 458"/>
              <p:cNvSpPr/>
              <p:nvPr/>
            </p:nvSpPr>
            <p:spPr>
              <a:xfrm>
                <a:off x="715" y="1298"/>
                <a:ext cx="138" cy="138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B3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</p:grpSp>
        <p:grpSp>
          <p:nvGrpSpPr>
            <p:cNvPr id="459" name="Shape 459"/>
            <p:cNvGrpSpPr/>
            <p:nvPr/>
          </p:nvGrpSpPr>
          <p:grpSpPr>
            <a:xfrm>
              <a:off x="293" y="1161"/>
              <a:ext cx="5418" cy="2982"/>
              <a:chOff x="293" y="1161"/>
              <a:chExt cx="5418" cy="2982"/>
            </a:xfrm>
          </p:grpSpPr>
          <p:sp>
            <p:nvSpPr>
              <p:cNvPr id="460" name="Shape 460"/>
              <p:cNvSpPr txBox="1"/>
              <p:nvPr/>
            </p:nvSpPr>
            <p:spPr>
              <a:xfrm>
                <a:off x="871" y="1161"/>
                <a:ext cx="487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Seattle</a:t>
                </a:r>
              </a:p>
            </p:txBody>
          </p:sp>
          <p:sp>
            <p:nvSpPr>
              <p:cNvPr id="461" name="Shape 461"/>
              <p:cNvSpPr txBox="1"/>
              <p:nvPr/>
            </p:nvSpPr>
            <p:spPr>
              <a:xfrm>
                <a:off x="3736" y="3284"/>
                <a:ext cx="499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Atlanta</a:t>
                </a:r>
              </a:p>
            </p:txBody>
          </p:sp>
          <p:sp>
            <p:nvSpPr>
              <p:cNvPr id="462" name="Shape 462"/>
              <p:cNvSpPr txBox="1"/>
              <p:nvPr/>
            </p:nvSpPr>
            <p:spPr>
              <a:xfrm>
                <a:off x="3134" y="2229"/>
                <a:ext cx="558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Chicago</a:t>
                </a:r>
              </a:p>
            </p:txBody>
          </p:sp>
          <p:sp>
            <p:nvSpPr>
              <p:cNvPr id="463" name="Shape 463"/>
              <p:cNvSpPr txBox="1"/>
              <p:nvPr/>
            </p:nvSpPr>
            <p:spPr>
              <a:xfrm>
                <a:off x="3418" y="2579"/>
                <a:ext cx="676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Roachdale</a:t>
                </a:r>
              </a:p>
            </p:txBody>
          </p:sp>
          <p:sp>
            <p:nvSpPr>
              <p:cNvPr id="464" name="Shape 464"/>
              <p:cNvSpPr txBox="1"/>
              <p:nvPr/>
            </p:nvSpPr>
            <p:spPr>
              <a:xfrm>
                <a:off x="401" y="2177"/>
                <a:ext cx="593" cy="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Stockton</a:t>
                </a:r>
              </a:p>
            </p:txBody>
          </p:sp>
          <p:sp>
            <p:nvSpPr>
              <p:cNvPr id="465" name="Shape 465"/>
              <p:cNvSpPr txBox="1"/>
              <p:nvPr/>
            </p:nvSpPr>
            <p:spPr>
              <a:xfrm>
                <a:off x="293" y="2537"/>
                <a:ext cx="605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San Jose</a:t>
                </a:r>
              </a:p>
            </p:txBody>
          </p:sp>
          <p:sp>
            <p:nvSpPr>
              <p:cNvPr id="466" name="Shape 466"/>
              <p:cNvSpPr txBox="1"/>
              <p:nvPr/>
            </p:nvSpPr>
            <p:spPr>
              <a:xfrm>
                <a:off x="655" y="3051"/>
                <a:ext cx="587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Anaheim</a:t>
                </a:r>
              </a:p>
            </p:txBody>
          </p:sp>
          <p:sp>
            <p:nvSpPr>
              <p:cNvPr id="467" name="Shape 467"/>
              <p:cNvSpPr txBox="1"/>
              <p:nvPr/>
            </p:nvSpPr>
            <p:spPr>
              <a:xfrm>
                <a:off x="2447" y="3483"/>
                <a:ext cx="684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Fort Worth</a:t>
                </a:r>
              </a:p>
            </p:txBody>
          </p:sp>
          <p:sp>
            <p:nvSpPr>
              <p:cNvPr id="468" name="Shape 468"/>
              <p:cNvSpPr txBox="1"/>
              <p:nvPr/>
            </p:nvSpPr>
            <p:spPr>
              <a:xfrm>
                <a:off x="4213" y="3906"/>
                <a:ext cx="546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Orlando</a:t>
                </a:r>
              </a:p>
            </p:txBody>
          </p:sp>
          <p:sp>
            <p:nvSpPr>
              <p:cNvPr id="469" name="Shape 469"/>
              <p:cNvSpPr txBox="1"/>
              <p:nvPr/>
            </p:nvSpPr>
            <p:spPr>
              <a:xfrm>
                <a:off x="2342" y="2662"/>
                <a:ext cx="747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Kansas City</a:t>
                </a:r>
              </a:p>
            </p:txBody>
          </p:sp>
          <p:sp>
            <p:nvSpPr>
              <p:cNvPr id="470" name="Shape 470"/>
              <p:cNvSpPr txBox="1"/>
              <p:nvPr/>
            </p:nvSpPr>
            <p:spPr>
              <a:xfrm>
                <a:off x="2139" y="2217"/>
                <a:ext cx="646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Cheyenne</a:t>
                </a:r>
              </a:p>
            </p:txBody>
          </p:sp>
          <p:sp>
            <p:nvSpPr>
              <p:cNvPr id="471" name="Shape 471"/>
              <p:cNvSpPr txBox="1"/>
              <p:nvPr/>
            </p:nvSpPr>
            <p:spPr>
              <a:xfrm>
                <a:off x="5004" y="2094"/>
                <a:ext cx="623" cy="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New York</a:t>
                </a:r>
              </a:p>
            </p:txBody>
          </p:sp>
          <p:sp>
            <p:nvSpPr>
              <p:cNvPr id="472" name="Shape 472"/>
              <p:cNvSpPr txBox="1"/>
              <p:nvPr/>
            </p:nvSpPr>
            <p:spPr>
              <a:xfrm>
                <a:off x="4947" y="2252"/>
                <a:ext cx="763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Pennsauken</a:t>
                </a:r>
              </a:p>
            </p:txBody>
          </p:sp>
          <p:sp>
            <p:nvSpPr>
              <p:cNvPr id="473" name="Shape 473"/>
              <p:cNvSpPr txBox="1"/>
              <p:nvPr/>
            </p:nvSpPr>
            <p:spPr>
              <a:xfrm>
                <a:off x="4908" y="2382"/>
                <a:ext cx="420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Relay</a:t>
                </a:r>
              </a:p>
            </p:txBody>
          </p:sp>
          <p:sp>
            <p:nvSpPr>
              <p:cNvPr id="474" name="Shape 474"/>
              <p:cNvSpPr txBox="1"/>
              <p:nvPr/>
            </p:nvSpPr>
            <p:spPr>
              <a:xfrm>
                <a:off x="4879" y="2518"/>
                <a:ext cx="635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Wash. DC</a:t>
                </a:r>
              </a:p>
            </p:txBody>
          </p:sp>
          <p:sp>
            <p:nvSpPr>
              <p:cNvPr id="475" name="Shape 475"/>
              <p:cNvSpPr txBox="1"/>
              <p:nvPr/>
            </p:nvSpPr>
            <p:spPr>
              <a:xfrm>
                <a:off x="798" y="1296"/>
                <a:ext cx="540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Tacoma</a:t>
                </a:r>
              </a:p>
            </p:txBody>
          </p:sp>
        </p:grpSp>
      </p:grpSp>
      <p:grpSp>
        <p:nvGrpSpPr>
          <p:cNvPr id="476" name="Shape 476"/>
          <p:cNvGrpSpPr/>
          <p:nvPr/>
        </p:nvGrpSpPr>
        <p:grpSpPr>
          <a:xfrm>
            <a:off x="9359899" y="2068511"/>
            <a:ext cx="2303463" cy="1069975"/>
            <a:chOff x="3625" y="1252"/>
            <a:chExt cx="1451" cy="674"/>
          </a:xfrm>
        </p:grpSpPr>
        <p:cxnSp>
          <p:nvCxnSpPr>
            <p:cNvPr id="477" name="Shape 477"/>
            <p:cNvCxnSpPr/>
            <p:nvPr/>
          </p:nvCxnSpPr>
          <p:spPr>
            <a:xfrm>
              <a:off x="3625" y="1361"/>
              <a:ext cx="475" cy="0"/>
            </a:xfrm>
            <a:prstGeom prst="straightConnector1">
              <a:avLst/>
            </a:prstGeom>
            <a:noFill/>
            <a:ln w="38100" cap="flat" cmpd="sng">
              <a:solidFill>
                <a:srgbClr val="9900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Shape 478"/>
            <p:cNvCxnSpPr/>
            <p:nvPr/>
          </p:nvCxnSpPr>
          <p:spPr>
            <a:xfrm>
              <a:off x="3643" y="1513"/>
              <a:ext cx="475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Shape 479"/>
            <p:cNvCxnSpPr/>
            <p:nvPr/>
          </p:nvCxnSpPr>
          <p:spPr>
            <a:xfrm>
              <a:off x="3643" y="1684"/>
              <a:ext cx="475" cy="0"/>
            </a:xfrm>
            <a:prstGeom prst="straightConnector1">
              <a:avLst/>
            </a:prstGeom>
            <a:noFill/>
            <a:ln w="508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Shape 480"/>
            <p:cNvCxnSpPr/>
            <p:nvPr/>
          </p:nvCxnSpPr>
          <p:spPr>
            <a:xfrm>
              <a:off x="3643" y="1831"/>
              <a:ext cx="475" cy="0"/>
            </a:xfrm>
            <a:prstGeom prst="straightConnector1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1" name="Shape 481"/>
            <p:cNvSpPr txBox="1"/>
            <p:nvPr/>
          </p:nvSpPr>
          <p:spPr>
            <a:xfrm>
              <a:off x="4111" y="1252"/>
              <a:ext cx="965" cy="6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>
                  <a:solidFill>
                    <a:srgbClr val="990099"/>
                  </a:solidFill>
                  <a:latin typeface="Arial Narrow" panose="020B0606020202030204"/>
                  <a:ea typeface="Arial Narrow" panose="020B0606020202030204"/>
                  <a:cs typeface="Arial Narrow" panose="020B0606020202030204"/>
                  <a:sym typeface="Arial Narrow" panose="020B0606020202030204"/>
                </a:rPr>
                <a:t>DS3 (45 Mbps)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>
                  <a:solidFill>
                    <a:schemeClr val="accent2"/>
                  </a:solidFill>
                  <a:latin typeface="Arial Narrow" panose="020B0606020202030204"/>
                  <a:ea typeface="Arial Narrow" panose="020B0606020202030204"/>
                  <a:cs typeface="Arial Narrow" panose="020B0606020202030204"/>
                  <a:sym typeface="Arial Narrow" panose="020B0606020202030204"/>
                </a:rPr>
                <a:t>OC3 (155 Mbps)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>
                  <a:solidFill>
                    <a:srgbClr val="FF0000"/>
                  </a:solidFill>
                  <a:latin typeface="Arial Narrow" panose="020B0606020202030204"/>
                  <a:ea typeface="Arial Narrow" panose="020B0606020202030204"/>
                  <a:cs typeface="Arial Narrow" panose="020B0606020202030204"/>
                  <a:sym typeface="Arial Narrow" panose="020B0606020202030204"/>
                </a:rPr>
                <a:t>OC12 (622 Mbps)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>
                  <a:solidFill>
                    <a:srgbClr val="000000"/>
                  </a:solidFill>
                  <a:latin typeface="Arial Narrow" panose="020B0606020202030204"/>
                  <a:ea typeface="Arial Narrow" panose="020B0606020202030204"/>
                  <a:cs typeface="Arial Narrow" panose="020B0606020202030204"/>
                  <a:sym typeface="Arial Narrow" panose="020B0606020202030204"/>
                </a:rPr>
                <a:t>OC48 (2.4 Gbps)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21030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</p:txBody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521970" y="7432040"/>
            <a:ext cx="11988800" cy="2057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Data security – cryptography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Encryption algorithm </a:t>
            </a:r>
          </a:p>
          <a:p>
            <a:pPr marL="12573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→ computational steps to transform plaintext to ciphertext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Decryption algorithm </a:t>
            </a:r>
          </a:p>
          <a:p>
            <a:pPr marL="12573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→ computational steps to transform ciphertext back to plaintext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lang="en-US" sz="28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488" name="Shape 48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8300" y="2214563"/>
            <a:ext cx="12268199" cy="532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>
            <a:spLocks noGrp="1"/>
          </p:cNvSpPr>
          <p:nvPr/>
        </p:nvSpPr>
        <p:spPr>
          <a:xfrm>
            <a:off x="0" y="5382260"/>
            <a:ext cx="3304540" cy="67437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r>
              <a:rPr lang="en-US" sz="2800" b="0" i="0" u="none" strike="noStrike" cap="none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Renju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is awesome!</a:t>
            </a:r>
          </a:p>
        </p:txBody>
      </p:sp>
      <p:sp>
        <p:nvSpPr>
          <p:cNvPr id="2" name="Shape 157"/>
          <p:cNvSpPr txBox="1">
            <a:spLocks noGrp="1"/>
          </p:cNvSpPr>
          <p:nvPr/>
        </p:nvSpPr>
        <p:spPr>
          <a:xfrm>
            <a:off x="9700260" y="5382260"/>
            <a:ext cx="3304540" cy="67437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r>
              <a:rPr lang="en-US" sz="2800" b="0" i="0" u="none" strike="noStrike" cap="none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Renju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is awesome!</a:t>
            </a:r>
          </a:p>
        </p:txBody>
      </p:sp>
      <p:sp>
        <p:nvSpPr>
          <p:cNvPr id="3" name="Shape 157"/>
          <p:cNvSpPr txBox="1">
            <a:spLocks noGrp="1"/>
          </p:cNvSpPr>
          <p:nvPr/>
        </p:nvSpPr>
        <p:spPr>
          <a:xfrm>
            <a:off x="4949190" y="3766185"/>
            <a:ext cx="3304540" cy="67437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r>
              <a:rPr lang="en-US" sz="2800" b="0" i="0" u="none" strike="noStrike" cap="none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ujner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@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si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emosewa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build="p"/>
      <p:bldP spid="157" grpId="0"/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21030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</p:txBody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571500" y="2590800"/>
            <a:ext cx="12433300" cy="1600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Scheduling problems 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E.g., Flight scheduling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Crew preferences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Airplane types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Weather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Fuel Costs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Delays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04" name="Shape 504"/>
          <p:cNvSpPr txBox="1"/>
          <p:nvPr/>
        </p:nvSpPr>
        <p:spPr>
          <a:xfrm>
            <a:off x="7340600" y="6172200"/>
            <a:ext cx="3898375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From http://www.worldofstock.com/slides/TRA2599.jpg</a:t>
            </a:r>
          </a:p>
        </p:txBody>
      </p:sp>
      <p:pic>
        <p:nvPicPr>
          <p:cNvPr id="505" name="Shape 50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426200" y="2362200"/>
            <a:ext cx="5606306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(Morning)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i="0" u="none" strike="noStrike" cap="none" dirty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  <a:p>
            <a:pPr marL="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b="1" dirty="0">
                <a:solidFill>
                  <a:srgbClr val="C00000"/>
                </a:solidFill>
                <a:sym typeface="Helvetica Neue" panose="020B0604020202020204"/>
              </a:rPr>
              <a:t>Common Data Structures in Programing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b="1" dirty="0">
                <a:solidFill>
                  <a:srgbClr val="C00000"/>
                </a:solidFill>
                <a:sym typeface="Helvetica Neue" panose="020B0604020202020204"/>
              </a:rPr>
              <a:t>Queue, Stack, Linked List, Tree, Graph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Sequential Search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Time Complexity and Space Complexity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Binary Search 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altLang="zh-CN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altLang="zh-CN" dirty="0">
                <a:sym typeface="Helvetica Neue" panose="020B0604020202020204"/>
              </a:rPr>
              <a:t>Sorting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Bubble Sort  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 dirty="0">
                <a:sym typeface="Helvetica Neue" panose="020B0604020202020204"/>
              </a:rPr>
              <a:t>]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Insertion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Selection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</a:t>
            </a:r>
            <a:r>
              <a:rPr lang="en-US" altLang="zh-CN" dirty="0">
                <a:sym typeface="Helvetica Neue" panose="020B0604020202020204"/>
              </a:rPr>
              <a:t> 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 </a:t>
            </a:r>
            <a:r>
              <a:rPr lang="en-US" altLang="zh-CN" dirty="0">
                <a:sym typeface="Helvetica Neue" panose="020B0604020202020204"/>
              </a:rPr>
              <a:t>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Optional 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altLang="zh-CN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023,&quot;width&quot;:6110}"/>
</p:tagLst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1497</Words>
  <Application>Microsoft Office PowerPoint</Application>
  <PresentationFormat>自定义</PresentationFormat>
  <Paragraphs>299</Paragraphs>
  <Slides>37</Slides>
  <Notes>34</Notes>
  <HiddenSlides>0</HiddenSlides>
  <MMClips>2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Helvetica Neue</vt:lpstr>
      <vt:lpstr>Calibri</vt:lpstr>
      <vt:lpstr>Arial</vt:lpstr>
      <vt:lpstr>Merriweather Sans</vt:lpstr>
      <vt:lpstr>Noto Sans Symbols</vt:lpstr>
      <vt:lpstr>Times New Roman</vt:lpstr>
      <vt:lpstr>Arial Narrow</vt:lpstr>
      <vt:lpstr>Tahoma</vt:lpstr>
      <vt:lpstr>Courier New</vt:lpstr>
      <vt:lpstr>Title &amp; Subtitle</vt:lpstr>
      <vt:lpstr>Title &amp; Bullets</vt:lpstr>
      <vt:lpstr>Bitmap Image</vt:lpstr>
      <vt:lpstr>Algorithms</vt:lpstr>
      <vt:lpstr>What is an Algorithm?</vt:lpstr>
      <vt:lpstr>Agenda (Morning)</vt:lpstr>
      <vt:lpstr>Agenda (Afternoon)</vt:lpstr>
      <vt:lpstr>Agenda (Morning)</vt:lpstr>
      <vt:lpstr>What sort of problems are solved with algorithms?</vt:lpstr>
      <vt:lpstr>What sort of problems are solved with algorithms?</vt:lpstr>
      <vt:lpstr>What sort of problems are solved with algorithms?</vt:lpstr>
      <vt:lpstr>Agenda (Morning)</vt:lpstr>
      <vt:lpstr>Common Data Structures in Programming</vt:lpstr>
      <vt:lpstr>Common Data Structures in Programming</vt:lpstr>
      <vt:lpstr>Common Data Structures in Programming</vt:lpstr>
      <vt:lpstr>Common Data Structures in Programming</vt:lpstr>
      <vt:lpstr>Common Data Structures in Programming</vt:lpstr>
      <vt:lpstr>Agenda (Morning)</vt:lpstr>
      <vt:lpstr>Search Algorithms </vt:lpstr>
      <vt:lpstr>Time-Complexity: Upper Bound O-notation</vt:lpstr>
      <vt:lpstr>Running Time Comparison</vt:lpstr>
      <vt:lpstr>Search Algorithms </vt:lpstr>
      <vt:lpstr>Search Algorithms: Binary Search </vt:lpstr>
      <vt:lpstr>Search Algorithms: Binary Search </vt:lpstr>
      <vt:lpstr>Agenda (Morning)</vt:lpstr>
      <vt:lpstr>Sorting Algorithms</vt:lpstr>
      <vt:lpstr>Bubble Sort</vt:lpstr>
      <vt:lpstr>Bubble Sort</vt:lpstr>
      <vt:lpstr>Insertion Sort</vt:lpstr>
      <vt:lpstr>PowerPoint 演示文稿</vt:lpstr>
      <vt:lpstr>Insertion Sort</vt:lpstr>
      <vt:lpstr>Selection Sort</vt:lpstr>
      <vt:lpstr>PowerPoint 演示文稿</vt:lpstr>
      <vt:lpstr>Quick Sort</vt:lpstr>
      <vt:lpstr>Quick Sort Partitioning Demo</vt:lpstr>
      <vt:lpstr>Quicksort</vt:lpstr>
      <vt:lpstr>PowerPoint 演示文稿</vt:lpstr>
      <vt:lpstr>Merge Sort</vt:lpstr>
      <vt:lpstr>Exercise: Bubble sort and comparison to Python sorting algorithm</vt:lpstr>
      <vt:lpstr>Time for some exercise and discission.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</dc:title>
  <dc:creator/>
  <cp:lastModifiedBy>ZiqiWang</cp:lastModifiedBy>
  <cp:revision>55</cp:revision>
  <dcterms:created xsi:type="dcterms:W3CDTF">2020-07-11T19:07:00Z</dcterms:created>
  <dcterms:modified xsi:type="dcterms:W3CDTF">2020-07-14T06:26:16Z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